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312" r:id="rId3"/>
    <p:sldId id="327" r:id="rId4"/>
    <p:sldId id="315" r:id="rId5"/>
    <p:sldId id="329" r:id="rId6"/>
    <p:sldId id="332" r:id="rId7"/>
    <p:sldId id="352" r:id="rId8"/>
    <p:sldId id="342" r:id="rId9"/>
    <p:sldId id="336" r:id="rId10"/>
    <p:sldId id="334" r:id="rId11"/>
    <p:sldId id="337" r:id="rId12"/>
    <p:sldId id="354" r:id="rId13"/>
    <p:sldId id="338" r:id="rId14"/>
    <p:sldId id="339" r:id="rId15"/>
    <p:sldId id="343" r:id="rId16"/>
    <p:sldId id="344" r:id="rId17"/>
    <p:sldId id="349" r:id="rId18"/>
    <p:sldId id="345" r:id="rId19"/>
    <p:sldId id="350" r:id="rId20"/>
    <p:sldId id="346" r:id="rId21"/>
    <p:sldId id="347" r:id="rId22"/>
    <p:sldId id="351" r:id="rId23"/>
    <p:sldId id="355" r:id="rId24"/>
    <p:sldId id="348" r:id="rId25"/>
    <p:sldId id="341" r:id="rId26"/>
    <p:sldId id="358" r:id="rId27"/>
    <p:sldId id="356" r:id="rId28"/>
    <p:sldId id="304" r:id="rId2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lang="en-US"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irce Light"/>
        <a:ea typeface="Circe Light"/>
        <a:cs typeface="Circe Light"/>
        <a:sym typeface="Circe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irce Light"/>
        <a:ea typeface="Circe Light"/>
        <a:cs typeface="Circe Light"/>
        <a:sym typeface="Circe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irce Light"/>
        <a:ea typeface="Circe Light"/>
        <a:cs typeface="Circe Light"/>
        <a:sym typeface="Circe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irce Light"/>
        <a:ea typeface="Circe Light"/>
        <a:cs typeface="Circe Light"/>
        <a:sym typeface="Circe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irce Light"/>
        <a:ea typeface="Circe Light"/>
        <a:cs typeface="Circe Light"/>
        <a:sym typeface="Circe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irce Light"/>
        <a:ea typeface="Circe Light"/>
        <a:cs typeface="Circe Light"/>
        <a:sym typeface="Circe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irce Light"/>
        <a:ea typeface="Circe Light"/>
        <a:cs typeface="Circe Light"/>
        <a:sym typeface="Circe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irce Light"/>
        <a:ea typeface="Circe Light"/>
        <a:cs typeface="Circe Light"/>
        <a:sym typeface="Circe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irce Light"/>
        <a:ea typeface="Circe Light"/>
        <a:cs typeface="Circe Light"/>
        <a:sym typeface="Circe Light"/>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ga chaplygina" initials="oc" lastIdx="3" clrIdx="0">
    <p:extLst>
      <p:ext uri="{19B8F6BF-5375-455C-9EA6-DF929625EA0E}">
        <p15:presenceInfo xmlns:p15="http://schemas.microsoft.com/office/powerpoint/2012/main" userId="64f982e53941ddca" providerId="Windows Live"/>
      </p:ext>
    </p:extLst>
  </p:cmAuthor>
  <p:cmAuthor id="2" name="Евгения Шкелева" initials="ЕШ" lastIdx="4" clrIdx="1">
    <p:extLst>
      <p:ext uri="{19B8F6BF-5375-455C-9EA6-DF929625EA0E}">
        <p15:presenceInfo xmlns:p15="http://schemas.microsoft.com/office/powerpoint/2012/main" userId="Евгения Шкелева" providerId="None"/>
      </p:ext>
    </p:extLst>
  </p:cmAuthor>
  <p:cmAuthor id="3" name="a123" initials="a" lastIdx="0" clrIdx="2"/>
  <p:cmAuthor id="4" name="Арина Веселова" initials="АВ" lastIdx="1" clrIdx="3">
    <p:extLst>
      <p:ext uri="{19B8F6BF-5375-455C-9EA6-DF929625EA0E}">
        <p15:presenceInfo xmlns:p15="http://schemas.microsoft.com/office/powerpoint/2012/main" userId="Арина Веселова"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CFC5"/>
    <a:srgbClr val="007D8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irce Light"/>
          <a:ea typeface="Circe Light"/>
          <a:cs typeface="Circe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8E4"/>
          </a:solidFill>
        </a:fill>
      </a:tcStyle>
    </a:wholeTbl>
    <a:band2H>
      <a:tcTxStyle/>
      <a:tcStyle>
        <a:tcBdr/>
        <a:fill>
          <a:solidFill>
            <a:srgbClr val="E6F4F2"/>
          </a:solidFill>
        </a:fill>
      </a:tcStyle>
    </a:band2H>
    <a:firstCol>
      <a:tcTxStyle b="on" i="off">
        <a:font>
          <a:latin typeface="Circe Light"/>
          <a:ea typeface="Circe Light"/>
          <a:cs typeface="Circe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irce Light"/>
          <a:ea typeface="Circe Light"/>
          <a:cs typeface="Circe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irce Light"/>
          <a:ea typeface="Circe Light"/>
          <a:cs typeface="Circe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irce Light"/>
          <a:ea typeface="Circe Light"/>
          <a:cs typeface="Circe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irce Light"/>
          <a:ea typeface="Circe Light"/>
          <a:cs typeface="Circe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irce Light"/>
          <a:ea typeface="Circe Light"/>
          <a:cs typeface="Circe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irce Light"/>
          <a:ea typeface="Circe Light"/>
          <a:cs typeface="Circe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irce Light"/>
          <a:ea typeface="Circe Light"/>
          <a:cs typeface="Circe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irce Light"/>
          <a:ea typeface="Circe Light"/>
          <a:cs typeface="Circe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irce Light"/>
          <a:ea typeface="Circe Light"/>
          <a:cs typeface="Circe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irce Light"/>
          <a:ea typeface="Circe Light"/>
          <a:cs typeface="Circe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irce Light"/>
          <a:ea typeface="Circe Light"/>
          <a:cs typeface="Circe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irce Light"/>
          <a:ea typeface="Circe Light"/>
          <a:cs typeface="Circe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irce Light"/>
          <a:ea typeface="Circe Light"/>
          <a:cs typeface="Circe Ligh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irce Light"/>
          <a:ea typeface="Circe Light"/>
          <a:cs typeface="Circe Ligh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irce Light"/>
          <a:ea typeface="Circe Light"/>
          <a:cs typeface="Circe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irce Light"/>
          <a:ea typeface="Circe Light"/>
          <a:cs typeface="Circe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irce Light"/>
          <a:ea typeface="Circe Light"/>
          <a:cs typeface="Circe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irce Light"/>
          <a:ea typeface="Circe Light"/>
          <a:cs typeface="Circe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irce Light"/>
          <a:ea typeface="Circe Light"/>
          <a:cs typeface="Circe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irce Light"/>
          <a:ea typeface="Circe Light"/>
          <a:cs typeface="Circe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irce Light"/>
          <a:ea typeface="Circe Light"/>
          <a:cs typeface="Circe Ligh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irce Light"/>
          <a:ea typeface="Circe Light"/>
          <a:cs typeface="Circe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947" autoAdjust="0"/>
    <p:restoredTop sz="94384" autoAdjust="0"/>
  </p:normalViewPr>
  <p:slideViewPr>
    <p:cSldViewPr snapToGrid="0">
      <p:cViewPr varScale="1">
        <p:scale>
          <a:sx n="83" d="100"/>
          <a:sy n="83" d="100"/>
        </p:scale>
        <p:origin x="1133"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rtlCol="0"/>
          <a:lstStyle/>
          <a:p>
            <a:pPr rtl="0"/>
            <a:endParaRPr/>
          </a:p>
        </p:txBody>
      </p:sp>
      <p:sp>
        <p:nvSpPr>
          <p:cNvPr id="110" name="Shape 110"/>
          <p:cNvSpPr>
            <a:spLocks noGrp="1"/>
          </p:cNvSpPr>
          <p:nvPr>
            <p:ph type="body" sz="quarter" idx="1"/>
          </p:nvPr>
        </p:nvSpPr>
        <p:spPr>
          <a:xfrm>
            <a:off x="914400" y="4343400"/>
            <a:ext cx="5029200" cy="4114800"/>
          </a:xfrm>
          <a:prstGeom prst="rect">
            <a:avLst/>
          </a:prstGeom>
        </p:spPr>
        <p:txBody>
          <a:bodyPr rtlCol="0"/>
          <a:lstStyle/>
          <a:p>
            <a:pPr rtl="0"/>
            <a:endParaRPr/>
          </a:p>
        </p:txBody>
      </p:sp>
    </p:spTree>
    <p:extLst>
      <p:ext uri="{BB962C8B-B14F-4D97-AF65-F5344CB8AC3E}">
        <p14:creationId xmlns:p14="http://schemas.microsoft.com/office/powerpoint/2010/main" val="4092297199"/>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21" name="Shape 121"/>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844878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2287250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671055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1514160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2218404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2696420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endParaRPr dirty="0"/>
          </a:p>
        </p:txBody>
      </p:sp>
    </p:spTree>
    <p:extLst>
      <p:ext uri="{BB962C8B-B14F-4D97-AF65-F5344CB8AC3E}">
        <p14:creationId xmlns:p14="http://schemas.microsoft.com/office/powerpoint/2010/main" val="4012873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3712304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2335146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rtlCol="0"/>
          <a:lstStyle/>
          <a:p>
            <a:pPr rtl="0"/>
            <a:endParaRPr lang="ru-RU" dirty="0"/>
          </a:p>
        </p:txBody>
      </p:sp>
    </p:spTree>
    <p:extLst>
      <p:ext uri="{BB962C8B-B14F-4D97-AF65-F5344CB8AC3E}">
        <p14:creationId xmlns:p14="http://schemas.microsoft.com/office/powerpoint/2010/main" val="711503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3953439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3417529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2123436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endParaRPr dirty="0"/>
          </a:p>
        </p:txBody>
      </p:sp>
    </p:spTree>
    <p:extLst>
      <p:ext uri="{BB962C8B-B14F-4D97-AF65-F5344CB8AC3E}">
        <p14:creationId xmlns:p14="http://schemas.microsoft.com/office/powerpoint/2010/main" val="2720130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endParaRPr dirty="0"/>
          </a:p>
        </p:txBody>
      </p:sp>
    </p:spTree>
    <p:extLst>
      <p:ext uri="{BB962C8B-B14F-4D97-AF65-F5344CB8AC3E}">
        <p14:creationId xmlns:p14="http://schemas.microsoft.com/office/powerpoint/2010/main" val="1129682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2558165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3348468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2042296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27527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1611436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endParaRPr dirty="0"/>
          </a:p>
        </p:txBody>
      </p:sp>
    </p:spTree>
    <p:extLst>
      <p:ext uri="{BB962C8B-B14F-4D97-AF65-F5344CB8AC3E}">
        <p14:creationId xmlns:p14="http://schemas.microsoft.com/office/powerpoint/2010/main" val="2145993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1274086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rtlCol="0"/>
          <a:lstStyle/>
          <a:p>
            <a:pPr rtl="0"/>
            <a:endParaRPr/>
          </a:p>
        </p:txBody>
      </p:sp>
      <p:sp>
        <p:nvSpPr>
          <p:cNvPr id="146" name="Shape 146"/>
          <p:cNvSpPr>
            <a:spLocks noGrp="1"/>
          </p:cNvSpPr>
          <p:nvPr>
            <p:ph type="body" sz="quarter" idx="1"/>
          </p:nvPr>
        </p:nvSpPr>
        <p:spPr>
          <a:prstGeom prst="rect">
            <a:avLst/>
          </a:prstGeom>
        </p:spPr>
        <p:txBody>
          <a:bodyPr rtlCol="0"/>
          <a:lstStyle/>
          <a:p>
            <a:pPr rtl="0"/>
            <a:r>
              <a:t>Ready</a:t>
            </a:r>
          </a:p>
        </p:txBody>
      </p:sp>
    </p:spTree>
    <p:extLst>
      <p:ext uri="{BB962C8B-B14F-4D97-AF65-F5344CB8AC3E}">
        <p14:creationId xmlns:p14="http://schemas.microsoft.com/office/powerpoint/2010/main" val="758336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524000" y="1122362"/>
            <a:ext cx="9144000" cy="2387601"/>
          </a:xfrm>
          <a:prstGeom prst="rect">
            <a:avLst/>
          </a:prstGeom>
        </p:spPr>
        <p:txBody>
          <a:bodyPr rtlCol="0" anchor="b"/>
          <a:lstStyle>
            <a:lvl1pPr algn="ctr">
              <a:defRPr sz="6000"/>
            </a:lvl1pPr>
          </a:lstStyle>
          <a:p>
            <a:pPr rtl="0"/>
            <a:r>
              <a:t>Текст заголовка</a:t>
            </a:r>
          </a:p>
        </p:txBody>
      </p:sp>
      <p:sp>
        <p:nvSpPr>
          <p:cNvPr id="12" name="Уровень текста 1…"/>
          <p:cNvSpPr txBox="1">
            <a:spLocks noGrp="1"/>
          </p:cNvSpPr>
          <p:nvPr>
            <p:ph type="body" sz="quarter" idx="1"/>
          </p:nvPr>
        </p:nvSpPr>
        <p:spPr>
          <a:xfrm>
            <a:off x="1524000" y="3602037"/>
            <a:ext cx="9144000" cy="1655763"/>
          </a:xfrm>
          <a:prstGeom prst="rect">
            <a:avLst/>
          </a:prstGeom>
        </p:spPr>
        <p:txBody>
          <a:bodyPr rtlCol="0"/>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rtl="0"/>
            <a:r>
              <a:t>Уровень текста 1</a:t>
            </a:r>
          </a:p>
          <a:p>
            <a:pPr lvl="1" rtl="0"/>
            <a:r>
              <a:t>Уровень текста 2</a:t>
            </a:r>
          </a:p>
          <a:p>
            <a:pPr lvl="2" rtl="0"/>
            <a:r>
              <a:t>Уровень текста 3</a:t>
            </a:r>
          </a:p>
          <a:p>
            <a:pPr lvl="3" rtl="0"/>
            <a:r>
              <a:t>Уровень текста 4</a:t>
            </a:r>
          </a:p>
          <a:p>
            <a:pPr lvl="4" rtl="0"/>
            <a:r>
              <a:t>Уровень текста 5</a:t>
            </a:r>
          </a:p>
        </p:txBody>
      </p:sp>
      <p:sp>
        <p:nvSpPr>
          <p:cNvPr id="13" name="Номер слайда"/>
          <p:cNvSpPr txBox="1">
            <a:spLocks noGrp="1"/>
          </p:cNvSpPr>
          <p:nvPr>
            <p:ph type="sldNum" sz="quarter" idx="2"/>
          </p:nvPr>
        </p:nvSpPr>
        <p:spPr>
          <a:prstGeom prst="rect">
            <a:avLst/>
          </a:prstGeom>
        </p:spPr>
        <p:txBody>
          <a:bodyPr rtlCol="0"/>
          <a:lstStyle/>
          <a:p>
            <a:pPr rtl="0"/>
            <a:fld id="{86CB4B4D-7CA3-9044-876B-883B54F8677D}" type="slidenum">
              <a:rPr/>
              <a:pPr rtl="0"/>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92" name="Текст заголовка"/>
          <p:cNvSpPr txBox="1">
            <a:spLocks noGrp="1"/>
          </p:cNvSpPr>
          <p:nvPr>
            <p:ph type="title"/>
          </p:nvPr>
        </p:nvSpPr>
        <p:spPr>
          <a:prstGeom prst="rect">
            <a:avLst/>
          </a:prstGeom>
        </p:spPr>
        <p:txBody>
          <a:bodyPr rtlCol="0"/>
          <a:lstStyle/>
          <a:p>
            <a:pPr rtl="0"/>
            <a:r>
              <a:t>Текст заголовка</a:t>
            </a:r>
          </a:p>
        </p:txBody>
      </p:sp>
      <p:sp>
        <p:nvSpPr>
          <p:cNvPr id="93" name="Уровень текста 1…"/>
          <p:cNvSpPr txBox="1">
            <a:spLocks noGrp="1"/>
          </p:cNvSpPr>
          <p:nvPr>
            <p:ph type="body" idx="1"/>
          </p:nvPr>
        </p:nvSpPr>
        <p:spPr>
          <a:prstGeom prst="rect">
            <a:avLst/>
          </a:prstGeom>
        </p:spPr>
        <p:txBody>
          <a:bodyPr rtlCol="0"/>
          <a:lstStyle/>
          <a:p>
            <a:pPr rtl="0"/>
            <a:r>
              <a:t>Уровень текста 1</a:t>
            </a:r>
          </a:p>
          <a:p>
            <a:pPr lvl="1" rtl="0"/>
            <a:r>
              <a:t>Уровень текста 2</a:t>
            </a:r>
          </a:p>
          <a:p>
            <a:pPr lvl="2" rtl="0"/>
            <a:r>
              <a:t>Уровень текста 3</a:t>
            </a:r>
          </a:p>
          <a:p>
            <a:pPr lvl="3" rtl="0"/>
            <a:r>
              <a:t>Уровень текста 4</a:t>
            </a:r>
          </a:p>
          <a:p>
            <a:pPr lvl="4" rtl="0"/>
            <a:r>
              <a:t>Уровень текста 5</a:t>
            </a:r>
          </a:p>
        </p:txBody>
      </p:sp>
      <p:sp>
        <p:nvSpPr>
          <p:cNvPr id="94" name="Номер слайда"/>
          <p:cNvSpPr txBox="1">
            <a:spLocks noGrp="1"/>
          </p:cNvSpPr>
          <p:nvPr>
            <p:ph type="sldNum" sz="quarter" idx="2"/>
          </p:nvPr>
        </p:nvSpPr>
        <p:spPr>
          <a:prstGeom prst="rect">
            <a:avLst/>
          </a:prstGeom>
        </p:spPr>
        <p:txBody>
          <a:bodyPr rtlCol="0"/>
          <a:lstStyle/>
          <a:p>
            <a:pPr rtl="0"/>
            <a:fld id="{86CB4B4D-7CA3-9044-876B-883B54F8677D}" type="slidenum">
              <a:rPr/>
              <a:pPr rtl="0"/>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101" name="Текст заголовка"/>
          <p:cNvSpPr txBox="1">
            <a:spLocks noGrp="1"/>
          </p:cNvSpPr>
          <p:nvPr>
            <p:ph type="title"/>
          </p:nvPr>
        </p:nvSpPr>
        <p:spPr>
          <a:xfrm>
            <a:off x="8724900" y="365125"/>
            <a:ext cx="2628900" cy="5811838"/>
          </a:xfrm>
          <a:prstGeom prst="rect">
            <a:avLst/>
          </a:prstGeom>
        </p:spPr>
        <p:txBody>
          <a:bodyPr rtlCol="0"/>
          <a:lstStyle/>
          <a:p>
            <a:pPr rtl="0"/>
            <a:r>
              <a:t>Текст заголовка</a:t>
            </a:r>
          </a:p>
        </p:txBody>
      </p:sp>
      <p:sp>
        <p:nvSpPr>
          <p:cNvPr id="102" name="Уровень текста 1…"/>
          <p:cNvSpPr txBox="1">
            <a:spLocks noGrp="1"/>
          </p:cNvSpPr>
          <p:nvPr>
            <p:ph type="body" idx="1"/>
          </p:nvPr>
        </p:nvSpPr>
        <p:spPr>
          <a:xfrm>
            <a:off x="838200" y="365125"/>
            <a:ext cx="7734300" cy="5811838"/>
          </a:xfrm>
          <a:prstGeom prst="rect">
            <a:avLst/>
          </a:prstGeom>
        </p:spPr>
        <p:txBody>
          <a:bodyPr rtlCol="0"/>
          <a:lstStyle/>
          <a:p>
            <a:pPr rtl="0"/>
            <a:r>
              <a:t>Уровень текста 1</a:t>
            </a:r>
          </a:p>
          <a:p>
            <a:pPr lvl="1" rtl="0"/>
            <a:r>
              <a:t>Уровень текста 2</a:t>
            </a:r>
          </a:p>
          <a:p>
            <a:pPr lvl="2" rtl="0"/>
            <a:r>
              <a:t>Уровень текста 3</a:t>
            </a:r>
          </a:p>
          <a:p>
            <a:pPr lvl="3" rtl="0"/>
            <a:r>
              <a:t>Уровень текста 4</a:t>
            </a:r>
          </a:p>
          <a:p>
            <a:pPr lvl="4" rtl="0"/>
            <a:r>
              <a:t>Уровень текста 5</a:t>
            </a:r>
          </a:p>
        </p:txBody>
      </p:sp>
      <p:sp>
        <p:nvSpPr>
          <p:cNvPr id="103" name="Номер слайда"/>
          <p:cNvSpPr txBox="1">
            <a:spLocks noGrp="1"/>
          </p:cNvSpPr>
          <p:nvPr>
            <p:ph type="sldNum" sz="quarter" idx="2"/>
          </p:nvPr>
        </p:nvSpPr>
        <p:spPr>
          <a:prstGeom prst="rect">
            <a:avLst/>
          </a:prstGeom>
        </p:spPr>
        <p:txBody>
          <a:bodyPr rtlCol="0"/>
          <a:lstStyle/>
          <a:p>
            <a:pPr rtl="0"/>
            <a:fld id="{86CB4B4D-7CA3-9044-876B-883B54F8677D}" type="slidenum">
              <a:rPr/>
              <a:pPr rtl="0"/>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20" name="Текст заголовка"/>
          <p:cNvSpPr txBox="1">
            <a:spLocks noGrp="1"/>
          </p:cNvSpPr>
          <p:nvPr>
            <p:ph type="title"/>
          </p:nvPr>
        </p:nvSpPr>
        <p:spPr>
          <a:prstGeom prst="rect">
            <a:avLst/>
          </a:prstGeom>
        </p:spPr>
        <p:txBody>
          <a:bodyPr rtlCol="0"/>
          <a:lstStyle/>
          <a:p>
            <a:pPr rtl="0"/>
            <a:r>
              <a:t>Текст заголовка</a:t>
            </a:r>
          </a:p>
        </p:txBody>
      </p:sp>
      <p:sp>
        <p:nvSpPr>
          <p:cNvPr id="21" name="Уровень текста 1…"/>
          <p:cNvSpPr txBox="1">
            <a:spLocks noGrp="1"/>
          </p:cNvSpPr>
          <p:nvPr>
            <p:ph type="body" idx="1"/>
          </p:nvPr>
        </p:nvSpPr>
        <p:spPr>
          <a:prstGeom prst="rect">
            <a:avLst/>
          </a:prstGeom>
        </p:spPr>
        <p:txBody>
          <a:bodyPr rtlCol="0"/>
          <a:lstStyle/>
          <a:p>
            <a:pPr rtl="0"/>
            <a:r>
              <a:t>Уровень текста 1</a:t>
            </a:r>
          </a:p>
          <a:p>
            <a:pPr lvl="1" rtl="0"/>
            <a:r>
              <a:t>Уровень текста 2</a:t>
            </a:r>
          </a:p>
          <a:p>
            <a:pPr lvl="2" rtl="0"/>
            <a:r>
              <a:t>Уровень текста 3</a:t>
            </a:r>
          </a:p>
          <a:p>
            <a:pPr lvl="3" rtl="0"/>
            <a:r>
              <a:t>Уровень текста 4</a:t>
            </a:r>
          </a:p>
          <a:p>
            <a:pPr lvl="4" rtl="0"/>
            <a:r>
              <a:t>Уровень текста 5</a:t>
            </a:r>
          </a:p>
        </p:txBody>
      </p:sp>
      <p:sp>
        <p:nvSpPr>
          <p:cNvPr id="22" name="Номер слайда"/>
          <p:cNvSpPr txBox="1">
            <a:spLocks noGrp="1"/>
          </p:cNvSpPr>
          <p:nvPr>
            <p:ph type="sldNum" sz="quarter" idx="2"/>
          </p:nvPr>
        </p:nvSpPr>
        <p:spPr>
          <a:prstGeom prst="rect">
            <a:avLst/>
          </a:prstGeom>
        </p:spPr>
        <p:txBody>
          <a:bodyPr rtlCol="0"/>
          <a:lstStyle/>
          <a:p>
            <a:pPr rtl="0"/>
            <a:fld id="{86CB4B4D-7CA3-9044-876B-883B54F8677D}" type="slidenum">
              <a:rPr/>
              <a:pPr rtl="0"/>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раздела">
    <p:spTree>
      <p:nvGrpSpPr>
        <p:cNvPr id="1" name=""/>
        <p:cNvGrpSpPr/>
        <p:nvPr/>
      </p:nvGrpSpPr>
      <p:grpSpPr>
        <a:xfrm>
          <a:off x="0" y="0"/>
          <a:ext cx="0" cy="0"/>
          <a:chOff x="0" y="0"/>
          <a:chExt cx="0" cy="0"/>
        </a:xfrm>
      </p:grpSpPr>
      <p:sp>
        <p:nvSpPr>
          <p:cNvPr id="29" name="Текст заголовка"/>
          <p:cNvSpPr txBox="1">
            <a:spLocks noGrp="1"/>
          </p:cNvSpPr>
          <p:nvPr>
            <p:ph type="title"/>
          </p:nvPr>
        </p:nvSpPr>
        <p:spPr>
          <a:xfrm>
            <a:off x="831850" y="1709738"/>
            <a:ext cx="10515600" cy="2852737"/>
          </a:xfrm>
          <a:prstGeom prst="rect">
            <a:avLst/>
          </a:prstGeom>
        </p:spPr>
        <p:txBody>
          <a:bodyPr rtlCol="0" anchor="b"/>
          <a:lstStyle>
            <a:lvl1pPr>
              <a:defRPr sz="6000"/>
            </a:lvl1pPr>
          </a:lstStyle>
          <a:p>
            <a:pPr rtl="0"/>
            <a:r>
              <a:t>Текст заголовка</a:t>
            </a:r>
          </a:p>
        </p:txBody>
      </p:sp>
      <p:sp>
        <p:nvSpPr>
          <p:cNvPr id="30" name="Уровень текста 1…"/>
          <p:cNvSpPr txBox="1">
            <a:spLocks noGrp="1"/>
          </p:cNvSpPr>
          <p:nvPr>
            <p:ph type="body" sz="quarter" idx="1"/>
          </p:nvPr>
        </p:nvSpPr>
        <p:spPr>
          <a:xfrm>
            <a:off x="831850" y="4589462"/>
            <a:ext cx="10515600" cy="1500188"/>
          </a:xfrm>
          <a:prstGeom prst="rect">
            <a:avLst/>
          </a:prstGeom>
        </p:spPr>
        <p:txBody>
          <a:bodyPr rtlCol="0"/>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rtl="0"/>
            <a:r>
              <a:t>Уровень текста 1</a:t>
            </a:r>
          </a:p>
          <a:p>
            <a:pPr lvl="1" rtl="0"/>
            <a:r>
              <a:t>Уровень текста 2</a:t>
            </a:r>
          </a:p>
          <a:p>
            <a:pPr lvl="2" rtl="0"/>
            <a:r>
              <a:t>Уровень текста 3</a:t>
            </a:r>
          </a:p>
          <a:p>
            <a:pPr lvl="3" rtl="0"/>
            <a:r>
              <a:t>Уровень текста 4</a:t>
            </a:r>
          </a:p>
          <a:p>
            <a:pPr lvl="4" rtl="0"/>
            <a:r>
              <a:t>Уровень текста 5</a:t>
            </a:r>
          </a:p>
        </p:txBody>
      </p:sp>
      <p:sp>
        <p:nvSpPr>
          <p:cNvPr id="31" name="Номер слайда"/>
          <p:cNvSpPr txBox="1">
            <a:spLocks noGrp="1"/>
          </p:cNvSpPr>
          <p:nvPr>
            <p:ph type="sldNum" sz="quarter" idx="2"/>
          </p:nvPr>
        </p:nvSpPr>
        <p:spPr>
          <a:prstGeom prst="rect">
            <a:avLst/>
          </a:prstGeom>
        </p:spPr>
        <p:txBody>
          <a:bodyPr rtlCol="0"/>
          <a:lstStyle/>
          <a:p>
            <a:pPr rtl="0"/>
            <a:fld id="{86CB4B4D-7CA3-9044-876B-883B54F8677D}" type="slidenum">
              <a:rPr/>
              <a:pPr rtl="0"/>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38" name="Текст заголовка"/>
          <p:cNvSpPr txBox="1">
            <a:spLocks noGrp="1"/>
          </p:cNvSpPr>
          <p:nvPr>
            <p:ph type="title"/>
          </p:nvPr>
        </p:nvSpPr>
        <p:spPr>
          <a:prstGeom prst="rect">
            <a:avLst/>
          </a:prstGeom>
        </p:spPr>
        <p:txBody>
          <a:bodyPr rtlCol="0"/>
          <a:lstStyle/>
          <a:p>
            <a:pPr rtl="0"/>
            <a:r>
              <a:t>Текст заголовка</a:t>
            </a:r>
          </a:p>
        </p:txBody>
      </p:sp>
      <p:sp>
        <p:nvSpPr>
          <p:cNvPr id="39" name="Уровень текста 1…"/>
          <p:cNvSpPr txBox="1">
            <a:spLocks noGrp="1"/>
          </p:cNvSpPr>
          <p:nvPr>
            <p:ph type="body" sz="half" idx="1"/>
          </p:nvPr>
        </p:nvSpPr>
        <p:spPr>
          <a:xfrm>
            <a:off x="838200" y="1825625"/>
            <a:ext cx="5181600" cy="4351338"/>
          </a:xfrm>
          <a:prstGeom prst="rect">
            <a:avLst/>
          </a:prstGeom>
        </p:spPr>
        <p:txBody>
          <a:bodyPr rtlCol="0"/>
          <a:lstStyle/>
          <a:p>
            <a:pPr rtl="0"/>
            <a:r>
              <a:t>Уровень текста 1</a:t>
            </a:r>
          </a:p>
          <a:p>
            <a:pPr lvl="1" rtl="0"/>
            <a:r>
              <a:t>Уровень текста 2</a:t>
            </a:r>
          </a:p>
          <a:p>
            <a:pPr lvl="2" rtl="0"/>
            <a:r>
              <a:t>Уровень текста 3</a:t>
            </a:r>
          </a:p>
          <a:p>
            <a:pPr lvl="3" rtl="0"/>
            <a:r>
              <a:t>Уровень текста 4</a:t>
            </a:r>
          </a:p>
          <a:p>
            <a:pPr lvl="4" rtl="0"/>
            <a:r>
              <a:t>Уровень текста 5</a:t>
            </a:r>
          </a:p>
        </p:txBody>
      </p:sp>
      <p:sp>
        <p:nvSpPr>
          <p:cNvPr id="40" name="Номер слайда"/>
          <p:cNvSpPr txBox="1">
            <a:spLocks noGrp="1"/>
          </p:cNvSpPr>
          <p:nvPr>
            <p:ph type="sldNum" sz="quarter" idx="2"/>
          </p:nvPr>
        </p:nvSpPr>
        <p:spPr>
          <a:prstGeom prst="rect">
            <a:avLst/>
          </a:prstGeom>
        </p:spPr>
        <p:txBody>
          <a:bodyPr rtlCol="0"/>
          <a:lstStyle/>
          <a:p>
            <a:pPr rtl="0"/>
            <a:fld id="{86CB4B4D-7CA3-9044-876B-883B54F8677D}" type="slidenum">
              <a:rPr/>
              <a:pPr rtl="0"/>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47" name="Текст заголовка"/>
          <p:cNvSpPr txBox="1">
            <a:spLocks noGrp="1"/>
          </p:cNvSpPr>
          <p:nvPr>
            <p:ph type="title"/>
          </p:nvPr>
        </p:nvSpPr>
        <p:spPr>
          <a:xfrm>
            <a:off x="839787" y="365125"/>
            <a:ext cx="10515601" cy="1325563"/>
          </a:xfrm>
          <a:prstGeom prst="rect">
            <a:avLst/>
          </a:prstGeom>
        </p:spPr>
        <p:txBody>
          <a:bodyPr rtlCol="0"/>
          <a:lstStyle/>
          <a:p>
            <a:pPr rtl="0"/>
            <a:r>
              <a:t>Текст заголовка</a:t>
            </a:r>
          </a:p>
        </p:txBody>
      </p:sp>
      <p:sp>
        <p:nvSpPr>
          <p:cNvPr id="48" name="Уровень текста 1…"/>
          <p:cNvSpPr txBox="1">
            <a:spLocks noGrp="1"/>
          </p:cNvSpPr>
          <p:nvPr>
            <p:ph type="body" sz="quarter" idx="1"/>
          </p:nvPr>
        </p:nvSpPr>
        <p:spPr>
          <a:xfrm>
            <a:off x="839787" y="1681163"/>
            <a:ext cx="5157789" cy="823913"/>
          </a:xfrm>
          <a:prstGeom prst="rect">
            <a:avLst/>
          </a:prstGeom>
        </p:spPr>
        <p:txBody>
          <a:bodyPr rtlCol="0"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pPr rtl="0"/>
            <a:r>
              <a:t>Уровень текста 1</a:t>
            </a:r>
          </a:p>
          <a:p>
            <a:pPr lvl="1" rtl="0"/>
            <a:r>
              <a:t>Уровень текста 2</a:t>
            </a:r>
          </a:p>
          <a:p>
            <a:pPr lvl="2" rtl="0"/>
            <a:r>
              <a:t>Уровень текста 3</a:t>
            </a:r>
          </a:p>
          <a:p>
            <a:pPr lvl="3" rtl="0"/>
            <a:r>
              <a:t>Уровень текста 4</a:t>
            </a:r>
          </a:p>
          <a:p>
            <a:pPr lvl="4" rtl="0"/>
            <a:r>
              <a:t>Уровень текста 5</a:t>
            </a:r>
          </a:p>
        </p:txBody>
      </p:sp>
      <p:sp>
        <p:nvSpPr>
          <p:cNvPr id="49" name="Текст 4"/>
          <p:cNvSpPr>
            <a:spLocks noGrp="1"/>
          </p:cNvSpPr>
          <p:nvPr>
            <p:ph type="body" sz="quarter" idx="13"/>
          </p:nvPr>
        </p:nvSpPr>
        <p:spPr>
          <a:xfrm>
            <a:off x="6172200" y="1681163"/>
            <a:ext cx="5183188" cy="823913"/>
          </a:xfrm>
          <a:prstGeom prst="rect">
            <a:avLst/>
          </a:prstGeom>
        </p:spPr>
        <p:txBody>
          <a:bodyPr rtlCol="0" anchor="b"/>
          <a:lstStyle/>
          <a:p>
            <a:pPr marL="0" indent="0" rtl="0">
              <a:buSzTx/>
              <a:buFontTx/>
              <a:buNone/>
              <a:defRPr sz="2400" b="1"/>
            </a:pPr>
            <a:endParaRPr/>
          </a:p>
        </p:txBody>
      </p:sp>
      <p:sp>
        <p:nvSpPr>
          <p:cNvPr id="50" name="Номер слайда"/>
          <p:cNvSpPr txBox="1">
            <a:spLocks noGrp="1"/>
          </p:cNvSpPr>
          <p:nvPr>
            <p:ph type="sldNum" sz="quarter" idx="2"/>
          </p:nvPr>
        </p:nvSpPr>
        <p:spPr>
          <a:prstGeom prst="rect">
            <a:avLst/>
          </a:prstGeom>
        </p:spPr>
        <p:txBody>
          <a:bodyPr rtlCol="0"/>
          <a:lstStyle/>
          <a:p>
            <a:pPr rtl="0"/>
            <a:fld id="{86CB4B4D-7CA3-9044-876B-883B54F8677D}" type="slidenum">
              <a:rPr/>
              <a:pPr rtl="0"/>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Только заголовок">
    <p:spTree>
      <p:nvGrpSpPr>
        <p:cNvPr id="1" name=""/>
        <p:cNvGrpSpPr/>
        <p:nvPr/>
      </p:nvGrpSpPr>
      <p:grpSpPr>
        <a:xfrm>
          <a:off x="0" y="0"/>
          <a:ext cx="0" cy="0"/>
          <a:chOff x="0" y="0"/>
          <a:chExt cx="0" cy="0"/>
        </a:xfrm>
      </p:grpSpPr>
      <p:sp>
        <p:nvSpPr>
          <p:cNvPr id="57" name="Текст заголовка"/>
          <p:cNvSpPr txBox="1">
            <a:spLocks noGrp="1"/>
          </p:cNvSpPr>
          <p:nvPr>
            <p:ph type="title"/>
          </p:nvPr>
        </p:nvSpPr>
        <p:spPr>
          <a:prstGeom prst="rect">
            <a:avLst/>
          </a:prstGeom>
        </p:spPr>
        <p:txBody>
          <a:bodyPr rtlCol="0"/>
          <a:lstStyle/>
          <a:p>
            <a:pPr rtl="0"/>
            <a:r>
              <a:t>Текст заголовка</a:t>
            </a:r>
          </a:p>
        </p:txBody>
      </p:sp>
      <p:sp>
        <p:nvSpPr>
          <p:cNvPr id="58" name="Номер слайда"/>
          <p:cNvSpPr txBox="1">
            <a:spLocks noGrp="1"/>
          </p:cNvSpPr>
          <p:nvPr>
            <p:ph type="sldNum" sz="quarter" idx="2"/>
          </p:nvPr>
        </p:nvSpPr>
        <p:spPr>
          <a:prstGeom prst="rect">
            <a:avLst/>
          </a:prstGeom>
        </p:spPr>
        <p:txBody>
          <a:bodyPr rtlCol="0"/>
          <a:lstStyle/>
          <a:p>
            <a:pPr rtl="0"/>
            <a:fld id="{86CB4B4D-7CA3-9044-876B-883B54F8677D}" type="slidenum">
              <a:rPr/>
              <a:pPr rtl="0"/>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Пустой слайд">
    <p:spTree>
      <p:nvGrpSpPr>
        <p:cNvPr id="1" name=""/>
        <p:cNvGrpSpPr/>
        <p:nvPr/>
      </p:nvGrpSpPr>
      <p:grpSpPr>
        <a:xfrm>
          <a:off x="0" y="0"/>
          <a:ext cx="0" cy="0"/>
          <a:chOff x="0" y="0"/>
          <a:chExt cx="0" cy="0"/>
        </a:xfrm>
      </p:grpSpPr>
      <p:sp>
        <p:nvSpPr>
          <p:cNvPr id="65" name="Номер слайда"/>
          <p:cNvSpPr txBox="1">
            <a:spLocks noGrp="1"/>
          </p:cNvSpPr>
          <p:nvPr>
            <p:ph type="sldNum" sz="quarter" idx="2"/>
          </p:nvPr>
        </p:nvSpPr>
        <p:spPr>
          <a:prstGeom prst="rect">
            <a:avLst/>
          </a:prstGeom>
        </p:spPr>
        <p:txBody>
          <a:bodyPr rtlCol="0"/>
          <a:lstStyle/>
          <a:p>
            <a:pPr rtl="0"/>
            <a:fld id="{86CB4B4D-7CA3-9044-876B-883B54F8677D}" type="slidenum">
              <a:rPr/>
              <a:pPr rtl="0"/>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Объект с подписью">
    <p:spTree>
      <p:nvGrpSpPr>
        <p:cNvPr id="1" name=""/>
        <p:cNvGrpSpPr/>
        <p:nvPr/>
      </p:nvGrpSpPr>
      <p:grpSpPr>
        <a:xfrm>
          <a:off x="0" y="0"/>
          <a:ext cx="0" cy="0"/>
          <a:chOff x="0" y="0"/>
          <a:chExt cx="0" cy="0"/>
        </a:xfrm>
      </p:grpSpPr>
      <p:sp>
        <p:nvSpPr>
          <p:cNvPr id="72" name="Текст заголовка"/>
          <p:cNvSpPr txBox="1">
            <a:spLocks noGrp="1"/>
          </p:cNvSpPr>
          <p:nvPr>
            <p:ph type="title"/>
          </p:nvPr>
        </p:nvSpPr>
        <p:spPr>
          <a:xfrm>
            <a:off x="839787" y="457200"/>
            <a:ext cx="3932239" cy="1600200"/>
          </a:xfrm>
          <a:prstGeom prst="rect">
            <a:avLst/>
          </a:prstGeom>
        </p:spPr>
        <p:txBody>
          <a:bodyPr rtlCol="0" anchor="b"/>
          <a:lstStyle>
            <a:lvl1pPr>
              <a:defRPr sz="3200"/>
            </a:lvl1pPr>
          </a:lstStyle>
          <a:p>
            <a:pPr rtl="0"/>
            <a:r>
              <a:t>Текст заголовка</a:t>
            </a:r>
          </a:p>
        </p:txBody>
      </p:sp>
      <p:sp>
        <p:nvSpPr>
          <p:cNvPr id="73" name="Уровень текста 1…"/>
          <p:cNvSpPr txBox="1">
            <a:spLocks noGrp="1"/>
          </p:cNvSpPr>
          <p:nvPr>
            <p:ph type="body" sz="half" idx="1"/>
          </p:nvPr>
        </p:nvSpPr>
        <p:spPr>
          <a:xfrm>
            <a:off x="5183187" y="987425"/>
            <a:ext cx="6172201" cy="4873625"/>
          </a:xfrm>
          <a:prstGeom prst="rect">
            <a:avLst/>
          </a:prstGeom>
        </p:spPr>
        <p:txBody>
          <a:bodyPr rtlCol="0"/>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rtl="0"/>
            <a:r>
              <a:t>Уровень текста 1</a:t>
            </a:r>
          </a:p>
          <a:p>
            <a:pPr lvl="1" rtl="0"/>
            <a:r>
              <a:t>Уровень текста 2</a:t>
            </a:r>
          </a:p>
          <a:p>
            <a:pPr lvl="2" rtl="0"/>
            <a:r>
              <a:t>Уровень текста 3</a:t>
            </a:r>
          </a:p>
          <a:p>
            <a:pPr lvl="3" rtl="0"/>
            <a:r>
              <a:t>Уровень текста 4</a:t>
            </a:r>
          </a:p>
          <a:p>
            <a:pPr lvl="4" rtl="0"/>
            <a:r>
              <a:t>Уровень текста 5</a:t>
            </a:r>
          </a:p>
        </p:txBody>
      </p:sp>
      <p:sp>
        <p:nvSpPr>
          <p:cNvPr id="74" name="Текст 3"/>
          <p:cNvSpPr>
            <a:spLocks noGrp="1"/>
          </p:cNvSpPr>
          <p:nvPr>
            <p:ph type="body" sz="quarter" idx="13"/>
          </p:nvPr>
        </p:nvSpPr>
        <p:spPr>
          <a:xfrm>
            <a:off x="839787" y="2057400"/>
            <a:ext cx="3932238" cy="3811588"/>
          </a:xfrm>
          <a:prstGeom prst="rect">
            <a:avLst/>
          </a:prstGeom>
        </p:spPr>
        <p:txBody>
          <a:bodyPr rtlCol="0"/>
          <a:lstStyle/>
          <a:p>
            <a:pPr marL="0" indent="0" rtl="0">
              <a:buSzTx/>
              <a:buFontTx/>
              <a:buNone/>
              <a:defRPr sz="1600"/>
            </a:pPr>
            <a:endParaRPr/>
          </a:p>
        </p:txBody>
      </p:sp>
      <p:sp>
        <p:nvSpPr>
          <p:cNvPr id="75" name="Номер слайда"/>
          <p:cNvSpPr txBox="1">
            <a:spLocks noGrp="1"/>
          </p:cNvSpPr>
          <p:nvPr>
            <p:ph type="sldNum" sz="quarter" idx="2"/>
          </p:nvPr>
        </p:nvSpPr>
        <p:spPr>
          <a:prstGeom prst="rect">
            <a:avLst/>
          </a:prstGeom>
        </p:spPr>
        <p:txBody>
          <a:bodyPr rtlCol="0"/>
          <a:lstStyle/>
          <a:p>
            <a:pPr rtl="0"/>
            <a:fld id="{86CB4B4D-7CA3-9044-876B-883B54F8677D}" type="slidenum">
              <a:rPr/>
              <a:pPr rtl="0"/>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82" name="Текст заголовка"/>
          <p:cNvSpPr txBox="1">
            <a:spLocks noGrp="1"/>
          </p:cNvSpPr>
          <p:nvPr>
            <p:ph type="title"/>
          </p:nvPr>
        </p:nvSpPr>
        <p:spPr>
          <a:xfrm>
            <a:off x="839787" y="457200"/>
            <a:ext cx="3932239" cy="1600200"/>
          </a:xfrm>
          <a:prstGeom prst="rect">
            <a:avLst/>
          </a:prstGeom>
        </p:spPr>
        <p:txBody>
          <a:bodyPr rtlCol="0" anchor="b"/>
          <a:lstStyle>
            <a:lvl1pPr>
              <a:defRPr sz="3200"/>
            </a:lvl1pPr>
          </a:lstStyle>
          <a:p>
            <a:pPr rtl="0"/>
            <a:r>
              <a:t>Текст заголовка</a:t>
            </a:r>
          </a:p>
        </p:txBody>
      </p:sp>
      <p:sp>
        <p:nvSpPr>
          <p:cNvPr id="83" name="Рисунок 2"/>
          <p:cNvSpPr>
            <a:spLocks noGrp="1"/>
          </p:cNvSpPr>
          <p:nvPr>
            <p:ph type="pic" sz="half" idx="13"/>
          </p:nvPr>
        </p:nvSpPr>
        <p:spPr>
          <a:xfrm>
            <a:off x="5183187" y="987425"/>
            <a:ext cx="6172201" cy="4873625"/>
          </a:xfrm>
          <a:prstGeom prst="rect">
            <a:avLst/>
          </a:prstGeom>
        </p:spPr>
        <p:txBody>
          <a:bodyPr lIns="91439" rIns="91439" rtlCol="0">
            <a:noAutofit/>
          </a:bodyPr>
          <a:lstStyle/>
          <a:p>
            <a:pPr rtl="0"/>
            <a:endParaRPr/>
          </a:p>
        </p:txBody>
      </p:sp>
      <p:sp>
        <p:nvSpPr>
          <p:cNvPr id="84" name="Уровень текста 1…"/>
          <p:cNvSpPr txBox="1">
            <a:spLocks noGrp="1"/>
          </p:cNvSpPr>
          <p:nvPr>
            <p:ph type="body" sz="quarter" idx="1"/>
          </p:nvPr>
        </p:nvSpPr>
        <p:spPr>
          <a:xfrm>
            <a:off x="839787" y="2057400"/>
            <a:ext cx="3932239" cy="3811588"/>
          </a:xfrm>
          <a:prstGeom prst="rect">
            <a:avLst/>
          </a:prstGeom>
        </p:spPr>
        <p:txBody>
          <a:bodyPr rtlCol="0"/>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rtl="0"/>
            <a:r>
              <a:t>Уровень текста 1</a:t>
            </a:r>
          </a:p>
          <a:p>
            <a:pPr lvl="1" rtl="0"/>
            <a:r>
              <a:t>Уровень текста 2</a:t>
            </a:r>
          </a:p>
          <a:p>
            <a:pPr lvl="2" rtl="0"/>
            <a:r>
              <a:t>Уровень текста 3</a:t>
            </a:r>
          </a:p>
          <a:p>
            <a:pPr lvl="3" rtl="0"/>
            <a:r>
              <a:t>Уровень текста 4</a:t>
            </a:r>
          </a:p>
          <a:p>
            <a:pPr lvl="4" rtl="0"/>
            <a:r>
              <a:t>Уровень текста 5</a:t>
            </a:r>
          </a:p>
        </p:txBody>
      </p:sp>
      <p:sp>
        <p:nvSpPr>
          <p:cNvPr id="85" name="Номер слайда"/>
          <p:cNvSpPr txBox="1">
            <a:spLocks noGrp="1"/>
          </p:cNvSpPr>
          <p:nvPr>
            <p:ph type="sldNum" sz="quarter" idx="2"/>
          </p:nvPr>
        </p:nvSpPr>
        <p:spPr>
          <a:prstGeom prst="rect">
            <a:avLst/>
          </a:prstGeom>
        </p:spPr>
        <p:txBody>
          <a:bodyPr rtlCol="0"/>
          <a:lstStyle/>
          <a:p>
            <a:pPr rtl="0"/>
            <a:fld id="{86CB4B4D-7CA3-9044-876B-883B54F8677D}" type="slidenum">
              <a:rPr/>
              <a:pPr rtl="0"/>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rtlCol="0" anchor="ctr">
            <a:normAutofit/>
          </a:bodyPr>
          <a:lstStyle/>
          <a:p>
            <a:pPr rtl="0"/>
            <a:r>
              <a:t>Текст заголовка</a:t>
            </a:r>
          </a:p>
        </p:txBody>
      </p:sp>
      <p:sp>
        <p:nvSpPr>
          <p:cNvPr id="3" name="Уровень текста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rtlCol="0">
            <a:normAutofit/>
          </a:bodyPr>
          <a:lstStyle/>
          <a:p>
            <a:pPr rtl="0"/>
            <a:r>
              <a:t>Уровень текста 1</a:t>
            </a:r>
          </a:p>
          <a:p>
            <a:pPr lvl="1" rtl="0"/>
            <a:r>
              <a:t>Уровень текста 2</a:t>
            </a:r>
          </a:p>
          <a:p>
            <a:pPr lvl="2" rtl="0"/>
            <a:r>
              <a:t>Уровень текста 3</a:t>
            </a:r>
          </a:p>
          <a:p>
            <a:pPr lvl="3" rtl="0"/>
            <a:r>
              <a:t>Уровень текста 4</a:t>
            </a:r>
          </a:p>
          <a:p>
            <a:pPr lvl="4" rtl="0"/>
            <a:r>
              <a:t>Уровень текста 5</a:t>
            </a:r>
          </a:p>
        </p:txBody>
      </p:sp>
      <p:sp>
        <p:nvSpPr>
          <p:cNvPr id="4" name="Номер слайда"/>
          <p:cNvSpPr txBox="1">
            <a:spLocks noGrp="1"/>
          </p:cNvSpPr>
          <p:nvPr>
            <p:ph type="sldNum" sz="quarter" idx="2"/>
          </p:nvPr>
        </p:nvSpPr>
        <p:spPr>
          <a:xfrm>
            <a:off x="11080144" y="6404292"/>
            <a:ext cx="273657" cy="269241"/>
          </a:xfrm>
          <a:prstGeom prst="rect">
            <a:avLst/>
          </a:prstGeom>
          <a:ln w="12700">
            <a:miter lim="400000"/>
          </a:ln>
        </p:spPr>
        <p:txBody>
          <a:bodyPr wrap="none" lIns="45719" rIns="45719" rtlCol="0" anchor="ctr">
            <a:spAutoFit/>
          </a:bodyPr>
          <a:lstStyle>
            <a:lvl1pPr algn="r">
              <a:defRPr sz="1200">
                <a:solidFill>
                  <a:srgbClr val="888888"/>
                </a:solidFill>
              </a:defRPr>
            </a:lvl1pPr>
          </a:lstStyle>
          <a:p>
            <a:pPr rtl="0"/>
            <a:fld id="{86CB4B4D-7CA3-9044-876B-883B54F8677D}" type="slidenum">
              <a:rPr/>
              <a:pPr rtl="0"/>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irce"/>
          <a:ea typeface="Circe"/>
          <a:cs typeface="Circe"/>
          <a:sym typeface="Circe"/>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irce"/>
          <a:ea typeface="Circe"/>
          <a:cs typeface="Circe"/>
          <a:sym typeface="Circe"/>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irce"/>
          <a:ea typeface="Circe"/>
          <a:cs typeface="Circe"/>
          <a:sym typeface="Circe"/>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irce"/>
          <a:ea typeface="Circe"/>
          <a:cs typeface="Circe"/>
          <a:sym typeface="Circe"/>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irce"/>
          <a:ea typeface="Circe"/>
          <a:cs typeface="Circe"/>
          <a:sym typeface="Circe"/>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irce"/>
          <a:ea typeface="Circe"/>
          <a:cs typeface="Circe"/>
          <a:sym typeface="Circe"/>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irce"/>
          <a:ea typeface="Circe"/>
          <a:cs typeface="Circe"/>
          <a:sym typeface="Circe"/>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irce"/>
          <a:ea typeface="Circe"/>
          <a:cs typeface="Circe"/>
          <a:sym typeface="Circe"/>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irce"/>
          <a:ea typeface="Circe"/>
          <a:cs typeface="Circe"/>
          <a:sym typeface="Circe"/>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Circe Light"/>
          <a:ea typeface="Circe Light"/>
          <a:cs typeface="Circe Light"/>
          <a:sym typeface="Circe Light"/>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Circe Light"/>
          <a:ea typeface="Circe Light"/>
          <a:cs typeface="Circe Light"/>
          <a:sym typeface="Circe Light"/>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Circe Light"/>
          <a:ea typeface="Circe Light"/>
          <a:cs typeface="Circe Light"/>
          <a:sym typeface="Circe Light"/>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Circe Light"/>
          <a:ea typeface="Circe Light"/>
          <a:cs typeface="Circe Light"/>
          <a:sym typeface="Circe Light"/>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Circe Light"/>
          <a:ea typeface="Circe Light"/>
          <a:cs typeface="Circe Light"/>
          <a:sym typeface="Circe Light"/>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Circe Light"/>
          <a:ea typeface="Circe Light"/>
          <a:cs typeface="Circe Light"/>
          <a:sym typeface="Circe Light"/>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Circe Light"/>
          <a:ea typeface="Circe Light"/>
          <a:cs typeface="Circe Light"/>
          <a:sym typeface="Circe Light"/>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Circe Light"/>
          <a:ea typeface="Circe Light"/>
          <a:cs typeface="Circe Light"/>
          <a:sym typeface="Circe Light"/>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Circe Light"/>
          <a:ea typeface="Circe Light"/>
          <a:cs typeface="Circe Light"/>
          <a:sym typeface="Circe Light"/>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irce Light"/>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irce Light"/>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irce Light"/>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irce Light"/>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irce Light"/>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irce Light"/>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irce Light"/>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irce Light"/>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irc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7.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9.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44.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jpeg"/><Relationship Id="rId7"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19.png"/><Relationship Id="rId7"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3.png"/><Relationship Id="rId9"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hyperlink" Target="https://halalcenter.ru/reestr/"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14" name="TextBox 102"/>
          <p:cNvSpPr txBox="1"/>
          <p:nvPr/>
        </p:nvSpPr>
        <p:spPr>
          <a:xfrm>
            <a:off x="108195" y="5566094"/>
            <a:ext cx="5139622" cy="200054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p>
            <a:pPr rtl="0">
              <a:defRPr sz="6600">
                <a:solidFill>
                  <a:srgbClr val="FFFFFF"/>
                </a:solidFill>
                <a:latin typeface="Circe"/>
                <a:ea typeface="Circe"/>
                <a:cs typeface="Circe"/>
                <a:sym typeface="Circe"/>
              </a:defRPr>
            </a:pPr>
            <a:endParaRPr sz="3600" dirty="0"/>
          </a:p>
          <a:p>
            <a:pPr rtl="0">
              <a:defRPr sz="2500">
                <a:solidFill>
                  <a:srgbClr val="FFFFFF"/>
                </a:solidFill>
                <a:latin typeface="Circe"/>
                <a:ea typeface="Circe"/>
                <a:cs typeface="Circe"/>
                <a:sym typeface="Circe"/>
              </a:defRPr>
            </a:pPr>
            <a:endParaRPr sz="4400" b="1" dirty="0"/>
          </a:p>
          <a:p>
            <a:pPr rtl="0">
              <a:defRPr sz="2000">
                <a:solidFill>
                  <a:srgbClr val="FFFFFF"/>
                </a:solidFill>
                <a:latin typeface="Circe"/>
                <a:ea typeface="Circe"/>
                <a:cs typeface="Circe"/>
                <a:sym typeface="Circe"/>
              </a:defRPr>
            </a:pPr>
            <a:endParaRPr sz="4400" b="1" dirty="0"/>
          </a:p>
        </p:txBody>
      </p:sp>
      <p:sp>
        <p:nvSpPr>
          <p:cNvPr id="8" name="TextBox 102"/>
          <p:cNvSpPr txBox="1"/>
          <p:nvPr/>
        </p:nvSpPr>
        <p:spPr>
          <a:xfrm>
            <a:off x="3721852" y="4493092"/>
            <a:ext cx="4658063" cy="13234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p>
            <a:pPr algn="ctr" rtl="0">
              <a:defRPr sz="6600">
                <a:solidFill>
                  <a:srgbClr val="FFFFFF"/>
                </a:solidFill>
                <a:latin typeface="Circe"/>
                <a:ea typeface="Circe"/>
                <a:cs typeface="Circe"/>
                <a:sym typeface="Circe"/>
              </a:defRPr>
            </a:pPr>
            <a:r>
              <a:rPr lang="en" sz="4000" b="1">
                <a:solidFill>
                  <a:schemeClr val="tx1">
                    <a:lumMod val="50000"/>
                    <a:lumOff val="50000"/>
                  </a:schemeClr>
                </a:solidFill>
                <a:latin typeface="Circe"/>
                <a:ea typeface="Circe"/>
                <a:cs typeface="Circe"/>
              </a:rPr>
              <a:t>QUOTATION</a:t>
            </a:r>
            <a:endParaRPr sz="3000" b="1" dirty="0">
              <a:solidFill>
                <a:schemeClr val="tx1">
                  <a:lumMod val="50000"/>
                  <a:lumOff val="50000"/>
                </a:schemeClr>
              </a:solidFill>
              <a:latin typeface="Circe"/>
              <a:ea typeface="Circe"/>
              <a:cs typeface="Circe"/>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Овал 11"/>
          <p:cNvSpPr/>
          <p:nvPr/>
        </p:nvSpPr>
        <p:spPr>
          <a:xfrm>
            <a:off x="-10254019" y="8737075"/>
            <a:ext cx="740198" cy="220235"/>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7" name="Овал 11"/>
          <p:cNvSpPr/>
          <p:nvPr/>
        </p:nvSpPr>
        <p:spPr>
          <a:xfrm rot="18000000" flipH="1">
            <a:off x="9091826" y="-2256793"/>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6095101" y="5011007"/>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581049" y="407038"/>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pic>
        <p:nvPicPr>
          <p:cNvPr id="16" name="Picture 3" descr="G:\Den4ik\11 Апрель\13 Лера патрикеева\6 Презентация\автомат сис.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2381" y="8167700"/>
            <a:ext cx="191729" cy="277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743127" y="1800052"/>
            <a:ext cx="2031184" cy="4513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4" name="TextBox 1"/>
          <p:cNvSpPr txBox="1"/>
          <p:nvPr/>
        </p:nvSpPr>
        <p:spPr>
          <a:xfrm>
            <a:off x="209490" y="179772"/>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HALAL. Mattress protection</a:t>
            </a:r>
          </a:p>
        </p:txBody>
      </p:sp>
      <p:sp>
        <p:nvSpPr>
          <p:cNvPr id="15" name="TextBox 1"/>
          <p:cNvSpPr txBox="1"/>
          <p:nvPr/>
        </p:nvSpPr>
        <p:spPr>
          <a:xfrm>
            <a:off x="4051160" y="2284520"/>
            <a:ext cx="233268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8" name="TextBox 1"/>
          <p:cNvSpPr txBox="1"/>
          <p:nvPr/>
        </p:nvSpPr>
        <p:spPr>
          <a:xfrm>
            <a:off x="209490" y="581551"/>
            <a:ext cx="9144059" cy="2837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244" dirty="0">
                <a:solidFill>
                  <a:srgbClr val="000000"/>
                </a:solidFill>
                <a:latin typeface="Circe Light"/>
                <a:ea typeface="Circe Light"/>
                <a:cs typeface="Circe Light"/>
              </a:rPr>
              <a:t>It’s a layer of materials that cover rigid parts of the mattress and prevent ripping and deformation of the product from the inside. </a:t>
            </a:r>
            <a:endParaRPr lang="ru-RU" sz="1244" dirty="0">
              <a:solidFill>
                <a:srgbClr val="000000"/>
              </a:solidFill>
              <a:latin typeface="Circe Light"/>
              <a:ea typeface="Circe Light"/>
              <a:cs typeface="Circe Light"/>
              <a:sym typeface="Circe Light"/>
            </a:endParaRPr>
          </a:p>
        </p:txBody>
      </p:sp>
      <p:sp>
        <p:nvSpPr>
          <p:cNvPr id="24" name="TextBox 1"/>
          <p:cNvSpPr txBox="1"/>
          <p:nvPr/>
        </p:nvSpPr>
        <p:spPr>
          <a:xfrm>
            <a:off x="2847847" y="1660979"/>
            <a:ext cx="5047643" cy="449597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244" b="1" dirty="0">
                <a:solidFill>
                  <a:srgbClr val="000000"/>
                </a:solidFill>
                <a:latin typeface="Circe Light"/>
                <a:ea typeface="Circe Light"/>
                <a:cs typeface="Circe Light"/>
              </a:rPr>
              <a:t>Bi-coconut </a:t>
            </a:r>
            <a:r>
              <a:rPr lang="en" sz="1244" dirty="0">
                <a:solidFill>
                  <a:srgbClr val="000000"/>
                </a:solidFill>
                <a:latin typeface="Circe Light"/>
                <a:ea typeface="Circe Light"/>
                <a:cs typeface="Circe Light"/>
              </a:rPr>
              <a:t>is a fiber that consists of coconut and synthetic fibers. After special processing it is used as mattress filling. The hygienic, moisture-proof, air-permeable and anti-bacterial fiber doesn’t cause allergy and is safe for human health. It makes the mattress firm, bouncy, and durable, and ensures proper support of the body during sleep.</a:t>
            </a:r>
          </a:p>
          <a:p>
            <a:pPr rtl="0"/>
            <a:endParaRPr lang="en-US" sz="1244" dirty="0">
              <a:solidFill>
                <a:srgbClr val="000000"/>
              </a:solidFill>
              <a:latin typeface="Circe Light"/>
              <a:ea typeface="Circe Light"/>
              <a:cs typeface="Circe Light"/>
            </a:endParaRPr>
          </a:p>
          <a:p>
            <a:pPr rtl="0"/>
            <a:endParaRPr lang="ru-RU" sz="1244" dirty="0">
              <a:solidFill>
                <a:srgbClr val="000000"/>
              </a:solidFill>
              <a:latin typeface="Circe Light"/>
              <a:ea typeface="Circe Light"/>
              <a:cs typeface="Circe Light"/>
            </a:endParaRPr>
          </a:p>
          <a:p>
            <a:pPr rtl="0"/>
            <a:r>
              <a:rPr lang="en" sz="1244" b="1" dirty="0">
                <a:solidFill>
                  <a:srgbClr val="000000"/>
                </a:solidFill>
                <a:latin typeface="Circe Light"/>
                <a:ea typeface="Circe Light"/>
                <a:cs typeface="Circe Light"/>
              </a:rPr>
              <a:t>White felt</a:t>
            </a:r>
            <a:r>
              <a:rPr lang="en" sz="1244" dirty="0">
                <a:solidFill>
                  <a:srgbClr val="000000"/>
                </a:solidFill>
                <a:latin typeface="Circe Light"/>
                <a:ea typeface="Circe Light"/>
                <a:cs typeface="Circe Light"/>
              </a:rPr>
              <a:t> is made of cleaned raw cotton. It protects filling materials from damage. The thick and bouncy material is a perfect insulating medium (it separates spring </a:t>
            </a:r>
            <a:r>
              <a:rPr lang="en" sz="1244" dirty="0" smtClean="0">
                <a:solidFill>
                  <a:srgbClr val="000000"/>
                </a:solidFill>
                <a:latin typeface="Circe Light"/>
                <a:ea typeface="Circe Light"/>
                <a:cs typeface="Circe Light"/>
              </a:rPr>
              <a:t>units </a:t>
            </a:r>
            <a:r>
              <a:rPr lang="en" sz="1244" dirty="0">
                <a:solidFill>
                  <a:srgbClr val="000000"/>
                </a:solidFill>
                <a:latin typeface="Circe Light"/>
                <a:ea typeface="Circe Light"/>
                <a:cs typeface="Circe Light"/>
              </a:rPr>
              <a:t>from the upper layers). It is used to ensure a more even distribution of spring pressure across the body of the sleeping person, add comfort and prolong the lifecycle of a </a:t>
            </a:r>
            <a:r>
              <a:rPr lang="en" sz="1244" dirty="0" smtClean="0">
                <a:solidFill>
                  <a:srgbClr val="000000"/>
                </a:solidFill>
                <a:latin typeface="Circe Light"/>
                <a:ea typeface="Circe Light"/>
                <a:cs typeface="Circe Light"/>
              </a:rPr>
              <a:t>mattress</a:t>
            </a:r>
            <a:r>
              <a:rPr lang="ru-RU" sz="1244" dirty="0" smtClean="0">
                <a:solidFill>
                  <a:srgbClr val="000000"/>
                </a:solidFill>
                <a:latin typeface="Circe Light"/>
                <a:ea typeface="Circe Light"/>
                <a:cs typeface="Circe Light"/>
              </a:rPr>
              <a:t>.</a:t>
            </a:r>
            <a:endParaRPr lang="en" sz="1244" dirty="0">
              <a:solidFill>
                <a:srgbClr val="000000"/>
              </a:solidFill>
              <a:latin typeface="Circe Light"/>
              <a:ea typeface="Circe Light"/>
              <a:cs typeface="Circe Light"/>
            </a:endParaRPr>
          </a:p>
          <a:p>
            <a:pPr rtl="0"/>
            <a:endParaRPr lang="en-US" sz="1244" dirty="0">
              <a:solidFill>
                <a:srgbClr val="000000"/>
              </a:solidFill>
              <a:latin typeface="Circe Light"/>
              <a:ea typeface="Circe Light"/>
              <a:cs typeface="Circe Light"/>
              <a:sym typeface="Circe Light"/>
            </a:endParaRPr>
          </a:p>
          <a:p>
            <a:pPr rtl="0"/>
            <a:endParaRPr lang="ru-RU" sz="1244" dirty="0">
              <a:solidFill>
                <a:srgbClr val="000000"/>
              </a:solidFill>
              <a:latin typeface="Circe Light"/>
              <a:ea typeface="Circe Light"/>
              <a:cs typeface="Circe Light"/>
              <a:sym typeface="Circe Light"/>
            </a:endParaRPr>
          </a:p>
          <a:p>
            <a:pPr rtl="0"/>
            <a:r>
              <a:rPr lang="en" sz="1244" b="1" dirty="0">
                <a:solidFill>
                  <a:srgbClr val="000000"/>
                </a:solidFill>
                <a:latin typeface="Circe Light"/>
                <a:ea typeface="Circe Light"/>
                <a:cs typeface="Circe Light"/>
                <a:sym typeface="Circe Light"/>
              </a:rPr>
              <a:t>Linen fabric </a:t>
            </a:r>
            <a:r>
              <a:rPr lang="en" sz="1244" dirty="0">
                <a:solidFill>
                  <a:srgbClr val="000000"/>
                </a:solidFill>
                <a:latin typeface="Circe Light"/>
                <a:ea typeface="Circe Light"/>
                <a:cs typeface="Circe Light"/>
                <a:sym typeface="Circe Light"/>
              </a:rPr>
              <a:t>is </a:t>
            </a:r>
            <a:r>
              <a:rPr lang="en" sz="1244" dirty="0">
                <a:solidFill>
                  <a:srgbClr val="000000"/>
                </a:solidFill>
                <a:latin typeface="Circe Light"/>
                <a:ea typeface="Circe Light"/>
                <a:cs typeface="Circe Light"/>
              </a:rPr>
              <a:t>an environmentally friendly organic material with properties that help wick away moisture, absorb adverse ionizing radiation, create healthy microclimate and neutralize odors.</a:t>
            </a:r>
          </a:p>
          <a:p>
            <a:pPr rtl="0"/>
            <a:r>
              <a:rPr lang="en" sz="1244" dirty="0">
                <a:solidFill>
                  <a:srgbClr val="000000"/>
                </a:solidFill>
                <a:latin typeface="Circe Light"/>
                <a:ea typeface="Circe Light"/>
                <a:cs typeface="Circe Light"/>
              </a:rPr>
              <a:t>In comparison with the cotton fiber, linen contains much more lignin (a natural polymer that provides firmness), so linen lining is quite </a:t>
            </a:r>
            <a:r>
              <a:rPr lang="en" sz="1244" dirty="0" smtClean="0">
                <a:solidFill>
                  <a:srgbClr val="000000"/>
                </a:solidFill>
                <a:latin typeface="Circe Light"/>
                <a:ea typeface="Circe Light"/>
                <a:cs typeface="Circe Light"/>
              </a:rPr>
              <a:t>firm</a:t>
            </a:r>
            <a:r>
              <a:rPr lang="ru-RU" sz="1244" dirty="0" smtClean="0">
                <a:solidFill>
                  <a:srgbClr val="000000"/>
                </a:solidFill>
                <a:latin typeface="Circe Light"/>
                <a:ea typeface="Circe Light"/>
                <a:cs typeface="Circe Light"/>
              </a:rPr>
              <a:t>.</a:t>
            </a:r>
            <a:endParaRPr lang="en" sz="1244" dirty="0">
              <a:solidFill>
                <a:srgbClr val="000000"/>
              </a:solidFill>
              <a:latin typeface="Circe Light"/>
              <a:ea typeface="Circe Light"/>
              <a:cs typeface="Circe Light"/>
            </a:endParaRPr>
          </a:p>
          <a:p>
            <a:pPr rtl="0"/>
            <a:endParaRPr lang="ru-RU" sz="1244" dirty="0">
              <a:solidFill>
                <a:srgbClr val="000000"/>
              </a:solidFill>
              <a:latin typeface="Circe Light"/>
              <a:ea typeface="Circe Light"/>
              <a:cs typeface="Circe Light"/>
            </a:endParaRPr>
          </a:p>
          <a:p>
            <a:pPr rtl="0"/>
            <a:endParaRPr lang="en-US" sz="1244" dirty="0">
              <a:solidFill>
                <a:srgbClr val="000000"/>
              </a:solidFill>
              <a:latin typeface="Circe Light"/>
              <a:ea typeface="Circe Light"/>
              <a:cs typeface="Circe Light"/>
              <a:sym typeface="Circe Light"/>
            </a:endParaRPr>
          </a:p>
        </p:txBody>
      </p:sp>
      <p:pic>
        <p:nvPicPr>
          <p:cNvPr id="10262" name="Picture 22" descr="https://fourtex.ru/upload/iblock/8a1/8a151cfb9e813cb83d3302dbfb91bed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763" y="2938565"/>
            <a:ext cx="1674615" cy="155814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64" name="Picture 24" descr="Бикокос — сочетание натуральных и синтетических материалов"/>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130" t="29033"/>
          <a:stretch/>
        </p:blipFill>
        <p:spPr bwMode="auto">
          <a:xfrm>
            <a:off x="616160" y="1243146"/>
            <a:ext cx="1595411" cy="150908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66" name="Picture 26" descr="Льняной войлок ленточный Новосибирск объявление-128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763" y="4633984"/>
            <a:ext cx="1662808" cy="166280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7" name="Рисунок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spTree>
    <p:extLst>
      <p:ext uri="{BB962C8B-B14F-4D97-AF65-F5344CB8AC3E}">
        <p14:creationId xmlns:p14="http://schemas.microsoft.com/office/powerpoint/2010/main" val="106726144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Овал 11"/>
          <p:cNvSpPr/>
          <p:nvPr/>
        </p:nvSpPr>
        <p:spPr>
          <a:xfrm>
            <a:off x="-65375" y="969820"/>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7" name="Овал 11"/>
          <p:cNvSpPr/>
          <p:nvPr/>
        </p:nvSpPr>
        <p:spPr>
          <a:xfrm rot="18000000" flipH="1">
            <a:off x="9091826" y="-2256793"/>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6095101" y="5011007"/>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pic>
        <p:nvPicPr>
          <p:cNvPr id="16" name="Picture 3" descr="G:\Den4ik\11 Апрель\13 Лера патрикеева\6 Презентация\автомат сис.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2381" y="8167700"/>
            <a:ext cx="191729" cy="277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743127" y="1800052"/>
            <a:ext cx="2031184" cy="4513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4" name="TextBox 1"/>
          <p:cNvSpPr txBox="1"/>
          <p:nvPr/>
        </p:nvSpPr>
        <p:spPr>
          <a:xfrm>
            <a:off x="209490" y="179772"/>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HALAL. Safe foams</a:t>
            </a:r>
          </a:p>
        </p:txBody>
      </p:sp>
      <p:sp>
        <p:nvSpPr>
          <p:cNvPr id="18" name="TextBox 1"/>
          <p:cNvSpPr txBox="1"/>
          <p:nvPr/>
        </p:nvSpPr>
        <p:spPr>
          <a:xfrm>
            <a:off x="3448565" y="1512881"/>
            <a:ext cx="5756334" cy="6987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lnSpc>
                <a:spcPct val="150000"/>
              </a:lnSpc>
            </a:pPr>
            <a:r>
              <a:rPr lang="en" sz="1400" dirty="0">
                <a:solidFill>
                  <a:srgbClr val="000000"/>
                </a:solidFill>
                <a:latin typeface="Circe Light"/>
                <a:ea typeface="Circe Light"/>
                <a:cs typeface="Circe Light"/>
              </a:rPr>
              <a:t>A safe foam called Orto Foam certified as per </a:t>
            </a:r>
            <a:r>
              <a:rPr lang="en" sz="1400" dirty="0" smtClean="0">
                <a:solidFill>
                  <a:srgbClr val="000000"/>
                </a:solidFill>
                <a:latin typeface="Circe Light"/>
                <a:ea typeface="Circe Light"/>
                <a:cs typeface="Circe Light"/>
              </a:rPr>
              <a:t>CertiPUR is </a:t>
            </a:r>
            <a:r>
              <a:rPr lang="en" sz="1400" dirty="0">
                <a:solidFill>
                  <a:srgbClr val="000000"/>
                </a:solidFill>
                <a:latin typeface="Circe Light"/>
                <a:ea typeface="Circe Light"/>
                <a:cs typeface="Circe Light"/>
              </a:rPr>
              <a:t>used in Askona Halal mattresses</a:t>
            </a:r>
            <a:endParaRPr lang="ru-RU" sz="1400" dirty="0">
              <a:solidFill>
                <a:srgbClr val="000000"/>
              </a:solidFill>
              <a:latin typeface="Circe Light"/>
              <a:ea typeface="Circe Light"/>
              <a:cs typeface="Circe Light"/>
              <a:sym typeface="Circe Light"/>
            </a:endParaRPr>
          </a:p>
        </p:txBody>
      </p:sp>
      <p:pic>
        <p:nvPicPr>
          <p:cNvPr id="28" name="Рисунок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sp>
        <p:nvSpPr>
          <p:cNvPr id="27" name="TextBox 1"/>
          <p:cNvSpPr txBox="1"/>
          <p:nvPr/>
        </p:nvSpPr>
        <p:spPr>
          <a:xfrm>
            <a:off x="3363106" y="2815611"/>
            <a:ext cx="6222773" cy="31085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400" b="1" dirty="0">
                <a:solidFill>
                  <a:srgbClr val="000000"/>
                </a:solidFill>
                <a:latin typeface="Circe Light"/>
                <a:ea typeface="Circe Light"/>
                <a:cs typeface="Circe Light"/>
              </a:rPr>
              <a:t>СertiPUR Certification  </a:t>
            </a:r>
          </a:p>
          <a:p>
            <a:pPr rtl="0"/>
            <a:r>
              <a:rPr lang="en" sz="1400" dirty="0">
                <a:solidFill>
                  <a:srgbClr val="000000"/>
                </a:solidFill>
                <a:latin typeface="Circe Light"/>
                <a:ea typeface="Circe Light"/>
                <a:cs typeface="Circe Light"/>
              </a:rPr>
              <a:t>confirms foam safety for the environment and human health</a:t>
            </a:r>
          </a:p>
          <a:p>
            <a:pPr rtl="0"/>
            <a:endParaRPr lang="ru-RU" sz="1400" dirty="0">
              <a:solidFill>
                <a:srgbClr val="000000"/>
              </a:solidFill>
              <a:latin typeface="Circe Light"/>
              <a:ea typeface="Circe Light"/>
              <a:cs typeface="Circe Light"/>
            </a:endParaRPr>
          </a:p>
          <a:p>
            <a:pPr rtl="0"/>
            <a:r>
              <a:rPr lang="en" sz="1400" dirty="0">
                <a:solidFill>
                  <a:srgbClr val="000000"/>
                </a:solidFill>
                <a:latin typeface="Circe Light"/>
                <a:ea typeface="Circe Light"/>
                <a:cs typeface="Circe Light"/>
              </a:rPr>
              <a:t>СertiPUR guarantees that the foam:</a:t>
            </a:r>
          </a:p>
          <a:p>
            <a:pPr marL="285750" indent="-285750" rtl="0">
              <a:buFont typeface="Arial" panose="020B0604020202020204" pitchFamily="34" charset="0"/>
              <a:buChar char="•"/>
            </a:pPr>
            <a:r>
              <a:rPr lang="en" sz="1400" dirty="0">
                <a:solidFill>
                  <a:srgbClr val="000000"/>
                </a:solidFill>
                <a:latin typeface="Circe Light"/>
                <a:ea typeface="Circe Light"/>
                <a:cs typeface="Circe Light"/>
              </a:rPr>
              <a:t>Is made without any prohibited phthalates (softening agents that cause hazardous substances emission).</a:t>
            </a:r>
          </a:p>
          <a:p>
            <a:pPr marL="285750" indent="-285750" rtl="0">
              <a:buFont typeface="Arial" panose="020B0604020202020204" pitchFamily="34" charset="0"/>
              <a:buChar char="•"/>
            </a:pPr>
            <a:r>
              <a:rPr lang="en" sz="1400" dirty="0">
                <a:solidFill>
                  <a:srgbClr val="000000"/>
                </a:solidFill>
                <a:latin typeface="Circe Light"/>
                <a:ea typeface="Circe Light"/>
                <a:cs typeface="Circe Light"/>
              </a:rPr>
              <a:t>Is produced without the use of mercury, lead or other heavy metals that have a negative impact on human health.</a:t>
            </a:r>
          </a:p>
          <a:p>
            <a:pPr marL="285750" indent="-285750" rtl="0">
              <a:buFont typeface="Arial" panose="020B0604020202020204" pitchFamily="34" charset="0"/>
              <a:buChar char="•"/>
            </a:pPr>
            <a:r>
              <a:rPr lang="en" sz="1400" dirty="0">
                <a:solidFill>
                  <a:srgbClr val="000000"/>
                </a:solidFill>
                <a:latin typeface="Circe Light"/>
                <a:ea typeface="Circe Light"/>
                <a:cs typeface="Circe Light"/>
              </a:rPr>
              <a:t>Is produced without bromine-based antipyrenes that can cause various chronical diseases in people and pets.</a:t>
            </a:r>
          </a:p>
          <a:p>
            <a:pPr marL="285750" indent="-285750" rtl="0">
              <a:buFont typeface="Arial" panose="020B0604020202020204" pitchFamily="34" charset="0"/>
              <a:buChar char="•"/>
            </a:pPr>
            <a:r>
              <a:rPr lang="en" sz="1400" dirty="0">
                <a:solidFill>
                  <a:srgbClr val="000000"/>
                </a:solidFill>
                <a:latin typeface="Circe Light"/>
                <a:ea typeface="Circe Light"/>
                <a:cs typeface="Circe Light"/>
              </a:rPr>
              <a:t>Is produced without using ozone-destroying </a:t>
            </a:r>
            <a:r>
              <a:rPr lang="en" sz="1400" dirty="0" smtClean="0">
                <a:solidFill>
                  <a:srgbClr val="000000"/>
                </a:solidFill>
                <a:latin typeface="Circe Light"/>
                <a:ea typeface="Circe Light"/>
                <a:cs typeface="Circe Light"/>
              </a:rPr>
              <a:t>substances</a:t>
            </a:r>
            <a:r>
              <a:rPr lang="ru-RU" sz="1400" dirty="0" smtClean="0">
                <a:solidFill>
                  <a:srgbClr val="000000"/>
                </a:solidFill>
                <a:latin typeface="Circe Light"/>
                <a:ea typeface="Circe Light"/>
                <a:cs typeface="Circe Light"/>
              </a:rPr>
              <a:t>.</a:t>
            </a:r>
            <a:endParaRPr lang="en" sz="1400" dirty="0">
              <a:solidFill>
                <a:srgbClr val="000000"/>
              </a:solidFill>
              <a:latin typeface="Circe Light"/>
              <a:ea typeface="Circe Light"/>
              <a:cs typeface="Circe Light"/>
            </a:endParaRPr>
          </a:p>
          <a:p>
            <a:pPr marL="285750" indent="-285750" rtl="0">
              <a:buFont typeface="Arial" panose="020B0604020202020204" pitchFamily="34" charset="0"/>
              <a:buChar char="•"/>
            </a:pPr>
            <a:r>
              <a:rPr lang="en" sz="1400" dirty="0">
                <a:solidFill>
                  <a:srgbClr val="000000"/>
                </a:solidFill>
                <a:latin typeface="Circe Light"/>
                <a:ea typeface="Circe Light"/>
                <a:cs typeface="Circe Light"/>
              </a:rPr>
              <a:t>Is produced without </a:t>
            </a:r>
            <a:r>
              <a:rPr lang="en" sz="1400" dirty="0" smtClean="0">
                <a:solidFill>
                  <a:srgbClr val="000000"/>
                </a:solidFill>
                <a:latin typeface="Circe Light"/>
                <a:ea typeface="Circe Light"/>
                <a:cs typeface="Circe Light"/>
              </a:rPr>
              <a:t>formaldehydes</a:t>
            </a:r>
            <a:r>
              <a:rPr lang="ru-RU" sz="1400" dirty="0" smtClean="0">
                <a:solidFill>
                  <a:srgbClr val="000000"/>
                </a:solidFill>
                <a:latin typeface="Circe Light"/>
                <a:ea typeface="Circe Light"/>
                <a:cs typeface="Circe Light"/>
              </a:rPr>
              <a:t>.</a:t>
            </a:r>
            <a:endParaRPr lang="en" sz="1400" dirty="0">
              <a:solidFill>
                <a:srgbClr val="000000"/>
              </a:solidFill>
              <a:latin typeface="Circe Light"/>
              <a:ea typeface="Circe Light"/>
              <a:cs typeface="Circe Light"/>
            </a:endParaRPr>
          </a:p>
          <a:p>
            <a:pPr marL="285750" indent="-285750" rtl="0">
              <a:buFont typeface="Arial" panose="020B0604020202020204" pitchFamily="34" charset="0"/>
              <a:buChar char="•"/>
            </a:pPr>
            <a:r>
              <a:rPr lang="en" sz="1400" dirty="0">
                <a:solidFill>
                  <a:srgbClr val="000000"/>
                </a:solidFill>
                <a:latin typeface="Circe Light"/>
                <a:ea typeface="Circe Light"/>
                <a:cs typeface="Circe Light"/>
              </a:rPr>
              <a:t>Meets strict requirements in terms of volatile compounds emission in confined </a:t>
            </a:r>
            <a:r>
              <a:rPr lang="en" sz="1400" dirty="0" smtClean="0">
                <a:solidFill>
                  <a:srgbClr val="000000"/>
                </a:solidFill>
                <a:latin typeface="Circe Light"/>
                <a:ea typeface="Circe Light"/>
                <a:cs typeface="Circe Light"/>
              </a:rPr>
              <a:t>spaces</a:t>
            </a:r>
            <a:r>
              <a:rPr lang="ru-RU" sz="1400" dirty="0" smtClean="0">
                <a:solidFill>
                  <a:srgbClr val="000000"/>
                </a:solidFill>
                <a:latin typeface="Circe Light"/>
                <a:ea typeface="Circe Light"/>
                <a:cs typeface="Circe Light"/>
              </a:rPr>
              <a:t>.</a:t>
            </a:r>
            <a:endParaRPr lang="en" sz="1400" dirty="0">
              <a:solidFill>
                <a:srgbClr val="000000"/>
              </a:solidFill>
              <a:latin typeface="Circe Light"/>
              <a:ea typeface="Circe Light"/>
              <a:cs typeface="Circe Light"/>
            </a:endParaRPr>
          </a:p>
        </p:txBody>
      </p:sp>
      <p:pic>
        <p:nvPicPr>
          <p:cNvPr id="29" name="Picture 4" descr="Материалы и наполнители компании Стронг"/>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335" y="853655"/>
            <a:ext cx="1768456" cy="175297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0" name="Рисунок 29"/>
          <p:cNvPicPr>
            <a:picLocks noChangeAspect="1"/>
          </p:cNvPicPr>
          <p:nvPr/>
        </p:nvPicPr>
        <p:blipFill>
          <a:blip r:embed="rId6" cstate="print"/>
          <a:stretch>
            <a:fillRect/>
          </a:stretch>
        </p:blipFill>
        <p:spPr>
          <a:xfrm>
            <a:off x="311628" y="2996571"/>
            <a:ext cx="2462682" cy="3675459"/>
          </a:xfrm>
          <a:prstGeom prst="rect">
            <a:avLst/>
          </a:prstGeom>
        </p:spPr>
      </p:pic>
    </p:spTree>
    <p:extLst>
      <p:ext uri="{BB962C8B-B14F-4D97-AF65-F5344CB8AC3E}">
        <p14:creationId xmlns:p14="http://schemas.microsoft.com/office/powerpoint/2010/main" val="259418748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Овал 11"/>
          <p:cNvSpPr/>
          <p:nvPr/>
        </p:nvSpPr>
        <p:spPr>
          <a:xfrm>
            <a:off x="-77054" y="722509"/>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7" name="Овал 11"/>
          <p:cNvSpPr/>
          <p:nvPr/>
        </p:nvSpPr>
        <p:spPr>
          <a:xfrm rot="18000000" flipH="1">
            <a:off x="9091826" y="-2256793"/>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6095101" y="5011007"/>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581049" y="407038"/>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pic>
        <p:nvPicPr>
          <p:cNvPr id="16" name="Picture 3" descr="G:\Den4ik\11 Апрель\13 Лера патрикеева\6 Презентация\автомат сис.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2381" y="8167700"/>
            <a:ext cx="191729" cy="277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743127" y="1800052"/>
            <a:ext cx="2031184" cy="4513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4" name="TextBox 1"/>
          <p:cNvSpPr txBox="1"/>
          <p:nvPr/>
        </p:nvSpPr>
        <p:spPr>
          <a:xfrm>
            <a:off x="209490" y="179772"/>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Safe foams </a:t>
            </a:r>
          </a:p>
        </p:txBody>
      </p:sp>
      <p:sp>
        <p:nvSpPr>
          <p:cNvPr id="15" name="TextBox 1"/>
          <p:cNvSpPr txBox="1"/>
          <p:nvPr/>
        </p:nvSpPr>
        <p:spPr>
          <a:xfrm>
            <a:off x="4051160" y="2284520"/>
            <a:ext cx="233268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8" name="TextBox 1"/>
          <p:cNvSpPr txBox="1"/>
          <p:nvPr/>
        </p:nvSpPr>
        <p:spPr>
          <a:xfrm>
            <a:off x="209491" y="581551"/>
            <a:ext cx="7828724" cy="4616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200">
                <a:solidFill>
                  <a:srgbClr val="000000"/>
                </a:solidFill>
                <a:latin typeface="Circe Light"/>
                <a:ea typeface="Circe Light"/>
                <a:cs typeface="Circe Light"/>
              </a:rPr>
              <a:t>Comfort layers of a mattress ensure good anatomic support and memorize the shape of a human body to distribute the load evenly. </a:t>
            </a:r>
            <a:endParaRPr lang="ru-RU" sz="1200" dirty="0">
              <a:solidFill>
                <a:srgbClr val="000000"/>
              </a:solidFill>
              <a:latin typeface="Circe Light"/>
              <a:ea typeface="Circe Light"/>
              <a:cs typeface="Circe Light"/>
              <a:sym typeface="Circe Light"/>
            </a:endParaRPr>
          </a:p>
        </p:txBody>
      </p:sp>
      <p:sp>
        <p:nvSpPr>
          <p:cNvPr id="22" name="TextBox 1"/>
          <p:cNvSpPr txBox="1"/>
          <p:nvPr/>
        </p:nvSpPr>
        <p:spPr>
          <a:xfrm>
            <a:off x="2367683" y="1004530"/>
            <a:ext cx="2184417" cy="2837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244" b="1">
                <a:solidFill>
                  <a:srgbClr val="000000"/>
                </a:solidFill>
                <a:latin typeface="Circe Light"/>
                <a:ea typeface="Circe Light"/>
                <a:cs typeface="Circe Light"/>
                <a:sym typeface="Circe Light"/>
              </a:rPr>
              <a:t>ORTO FOAM</a:t>
            </a:r>
            <a:endParaRPr lang="ru-RU" sz="1244" b="1" dirty="0">
              <a:solidFill>
                <a:srgbClr val="000000"/>
              </a:solidFill>
              <a:latin typeface="Circe Light"/>
              <a:ea typeface="Circe Light"/>
              <a:cs typeface="Circe Light"/>
              <a:sym typeface="Circe Light"/>
            </a:endParaRPr>
          </a:p>
        </p:txBody>
      </p:sp>
      <p:sp>
        <p:nvSpPr>
          <p:cNvPr id="24" name="TextBox 1"/>
          <p:cNvSpPr txBox="1"/>
          <p:nvPr/>
        </p:nvSpPr>
        <p:spPr>
          <a:xfrm>
            <a:off x="2432775" y="1204012"/>
            <a:ext cx="5490588" cy="13849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200" dirty="0">
                <a:solidFill>
                  <a:srgbClr val="000000"/>
                </a:solidFill>
                <a:latin typeface="Circe Light"/>
                <a:ea typeface="Circe Light"/>
                <a:cs typeface="Circe Light"/>
              </a:rPr>
              <a:t>An innovative material with an increased level of bounciness. It has a porous air-permeable structure.</a:t>
            </a:r>
          </a:p>
          <a:p>
            <a:pPr marL="171450" indent="-171450" rtl="0">
              <a:buFont typeface="Arial" panose="020B0604020202020204" pitchFamily="34" charset="0"/>
              <a:buChar char="•"/>
            </a:pPr>
            <a:r>
              <a:rPr lang="en" sz="1200" dirty="0">
                <a:solidFill>
                  <a:srgbClr val="000000"/>
                </a:solidFill>
                <a:latin typeface="Circe Light"/>
                <a:ea typeface="Circe Light"/>
                <a:cs typeface="Circe Light"/>
              </a:rPr>
              <a:t>It’s not toxic and doesn’t produce any off-odors.</a:t>
            </a:r>
          </a:p>
          <a:p>
            <a:pPr marL="171450" indent="-171450" rtl="0">
              <a:buFont typeface="Arial" panose="020B0604020202020204" pitchFamily="34" charset="0"/>
              <a:buChar char="•"/>
            </a:pPr>
            <a:r>
              <a:rPr lang="en" sz="1200" dirty="0">
                <a:solidFill>
                  <a:srgbClr val="000000"/>
                </a:solidFill>
                <a:latin typeface="Circe Light"/>
                <a:ea typeface="Circe Light"/>
                <a:cs typeface="Circe Light"/>
              </a:rPr>
              <a:t>It retains its properties for a long time and never loses shape. </a:t>
            </a:r>
          </a:p>
          <a:p>
            <a:pPr marL="171450" indent="-171450" rtl="0">
              <a:buFont typeface="Arial" panose="020B0604020202020204" pitchFamily="34" charset="0"/>
              <a:buChar char="•"/>
            </a:pPr>
            <a:r>
              <a:rPr lang="en" sz="1200" dirty="0">
                <a:solidFill>
                  <a:srgbClr val="000000"/>
                </a:solidFill>
                <a:latin typeface="Circe Light"/>
                <a:ea typeface="Circe Light"/>
                <a:cs typeface="Circe Light"/>
              </a:rPr>
              <a:t>The foam ensures comfortable sleep.</a:t>
            </a:r>
          </a:p>
          <a:p>
            <a:pPr marL="171450" indent="-171450" rtl="0">
              <a:buFont typeface="Arial" panose="020B0604020202020204" pitchFamily="34" charset="0"/>
              <a:buChar char="•"/>
            </a:pPr>
            <a:r>
              <a:rPr lang="en" sz="1200" dirty="0">
                <a:solidFill>
                  <a:srgbClr val="000000"/>
                </a:solidFill>
                <a:latin typeface="Circe Light"/>
                <a:ea typeface="Circe Light"/>
                <a:cs typeface="Circe Light"/>
              </a:rPr>
              <a:t>It’s safe for human health which is confirmed by the </a:t>
            </a:r>
            <a:r>
              <a:rPr lang="en" sz="1200" dirty="0" smtClean="0">
                <a:solidFill>
                  <a:srgbClr val="000000"/>
                </a:solidFill>
                <a:latin typeface="Circe Light"/>
                <a:ea typeface="Circe Light"/>
                <a:cs typeface="Circe Light"/>
              </a:rPr>
              <a:t>CertiPUR </a:t>
            </a:r>
            <a:r>
              <a:rPr lang="en" sz="1200" dirty="0">
                <a:solidFill>
                  <a:srgbClr val="000000"/>
                </a:solidFill>
                <a:latin typeface="Circe Light"/>
                <a:ea typeface="Circe Light"/>
                <a:cs typeface="Circe Light"/>
              </a:rPr>
              <a:t>Certificate.</a:t>
            </a:r>
          </a:p>
          <a:p>
            <a:pPr rtl="0"/>
            <a:endParaRPr lang="en-US" sz="1200" dirty="0">
              <a:solidFill>
                <a:srgbClr val="000000"/>
              </a:solidFill>
              <a:latin typeface="Circe Light"/>
              <a:ea typeface="Circe Light"/>
              <a:cs typeface="Circe Light"/>
              <a:sym typeface="Circe Light"/>
            </a:endParaRPr>
          </a:p>
        </p:txBody>
      </p:sp>
      <p:pic>
        <p:nvPicPr>
          <p:cNvPr id="15362" name="Picture 2" descr="Высокоэластичная пен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647" y="1044885"/>
            <a:ext cx="1714691" cy="171469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
          <p:cNvSpPr txBox="1"/>
          <p:nvPr/>
        </p:nvSpPr>
        <p:spPr>
          <a:xfrm>
            <a:off x="2419317" y="5043424"/>
            <a:ext cx="6073299" cy="17543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200" dirty="0">
                <a:solidFill>
                  <a:srgbClr val="000000"/>
                </a:solidFill>
                <a:latin typeface="Circe Light"/>
                <a:ea typeface="Circe Light"/>
                <a:cs typeface="Circe Light"/>
              </a:rPr>
              <a:t>Material made of rubberwood juices</a:t>
            </a:r>
          </a:p>
          <a:p>
            <a:pPr marL="171450" indent="-171450" rtl="0">
              <a:buFont typeface="Arial" panose="020B0604020202020204" pitchFamily="34" charset="0"/>
              <a:buChar char="•"/>
            </a:pPr>
            <a:r>
              <a:rPr lang="en" sz="1200" dirty="0">
                <a:solidFill>
                  <a:srgbClr val="000000"/>
                </a:solidFill>
                <a:latin typeface="Circe Light"/>
                <a:ea typeface="Circe Light"/>
                <a:cs typeface="Circe Light"/>
              </a:rPr>
              <a:t>High bounciness. </a:t>
            </a:r>
          </a:p>
          <a:p>
            <a:pPr marL="171450" indent="-171450" rtl="0">
              <a:buFont typeface="Arial" panose="020B0604020202020204" pitchFamily="34" charset="0"/>
              <a:buChar char="•"/>
            </a:pPr>
            <a:r>
              <a:rPr lang="en" sz="1200" dirty="0">
                <a:solidFill>
                  <a:srgbClr val="000000"/>
                </a:solidFill>
                <a:latin typeface="Circe Light"/>
                <a:ea typeface="Circe Light"/>
                <a:cs typeface="Circe Light"/>
              </a:rPr>
              <a:t>Robustness. Deformation free.</a:t>
            </a:r>
          </a:p>
          <a:p>
            <a:pPr marL="171450" indent="-171450" rtl="0">
              <a:buFont typeface="Arial" panose="020B0604020202020204" pitchFamily="34" charset="0"/>
              <a:buChar char="•"/>
            </a:pPr>
            <a:r>
              <a:rPr lang="en" sz="1200" dirty="0">
                <a:solidFill>
                  <a:srgbClr val="000000"/>
                </a:solidFill>
                <a:latin typeface="Circe Light"/>
                <a:ea typeface="Circe Light"/>
                <a:cs typeface="Circe Light"/>
              </a:rPr>
              <a:t>Hygienic. </a:t>
            </a:r>
          </a:p>
          <a:p>
            <a:pPr marL="171450" indent="-171450" rtl="0">
              <a:buFont typeface="Arial" panose="020B0604020202020204" pitchFamily="34" charset="0"/>
              <a:buChar char="•"/>
            </a:pPr>
            <a:r>
              <a:rPr lang="en" sz="1200" dirty="0">
                <a:solidFill>
                  <a:srgbClr val="000000"/>
                </a:solidFill>
                <a:latin typeface="Circe Light"/>
                <a:ea typeface="Circe Light"/>
                <a:cs typeface="Circe Light"/>
              </a:rPr>
              <a:t>Hypoallergenic. </a:t>
            </a:r>
          </a:p>
          <a:p>
            <a:pPr marL="171450" indent="-171450" rtl="0">
              <a:buFont typeface="Arial" panose="020B0604020202020204" pitchFamily="34" charset="0"/>
              <a:buChar char="•"/>
            </a:pPr>
            <a:r>
              <a:rPr lang="en" sz="1200" dirty="0">
                <a:solidFill>
                  <a:srgbClr val="000000"/>
                </a:solidFill>
                <a:latin typeface="Circe Light"/>
                <a:ea typeface="Circe Light"/>
                <a:cs typeface="Circe Light"/>
              </a:rPr>
              <a:t>Ergonomic.</a:t>
            </a:r>
          </a:p>
          <a:p>
            <a:pPr marL="171450" indent="-171450" rtl="0">
              <a:buFont typeface="Arial" panose="020B0604020202020204" pitchFamily="34" charset="0"/>
              <a:buChar char="•"/>
            </a:pPr>
            <a:r>
              <a:rPr lang="en" sz="1200" dirty="0">
                <a:solidFill>
                  <a:srgbClr val="000000"/>
                </a:solidFill>
                <a:latin typeface="Circe Light"/>
                <a:ea typeface="Circe Light"/>
                <a:cs typeface="Circe Light"/>
              </a:rPr>
              <a:t>Quiet.</a:t>
            </a:r>
          </a:p>
          <a:p>
            <a:pPr marL="171450" indent="-171450" rtl="0">
              <a:buFont typeface="Arial" panose="020B0604020202020204" pitchFamily="34" charset="0"/>
              <a:buChar char="•"/>
            </a:pPr>
            <a:r>
              <a:rPr lang="en" sz="1200" dirty="0">
                <a:solidFill>
                  <a:srgbClr val="000000"/>
                </a:solidFill>
                <a:latin typeface="Circe Light"/>
                <a:ea typeface="Circe Light"/>
                <a:cs typeface="Circe Light"/>
              </a:rPr>
              <a:t>Improved air permeability.</a:t>
            </a:r>
          </a:p>
          <a:p>
            <a:pPr marL="171450" indent="-171450" rtl="0">
              <a:buFont typeface="Arial" panose="020B0604020202020204" pitchFamily="34" charset="0"/>
              <a:buChar char="•"/>
            </a:pPr>
            <a:r>
              <a:rPr lang="en" sz="1200" dirty="0">
                <a:solidFill>
                  <a:srgbClr val="000000"/>
                </a:solidFill>
                <a:latin typeface="Circe Light"/>
                <a:ea typeface="Circe Light"/>
                <a:cs typeface="Circe Light"/>
              </a:rPr>
              <a:t>Thermoregulation. </a:t>
            </a:r>
          </a:p>
        </p:txBody>
      </p:sp>
      <p:sp>
        <p:nvSpPr>
          <p:cNvPr id="21" name="TextBox 1"/>
          <p:cNvSpPr txBox="1"/>
          <p:nvPr/>
        </p:nvSpPr>
        <p:spPr>
          <a:xfrm>
            <a:off x="2578587" y="4790265"/>
            <a:ext cx="2184417" cy="2837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244" b="1" dirty="0">
                <a:solidFill>
                  <a:srgbClr val="000000"/>
                </a:solidFill>
                <a:latin typeface="Circe Light"/>
                <a:ea typeface="Circe Light"/>
                <a:cs typeface="Circe Light"/>
                <a:sym typeface="Circe Light"/>
              </a:rPr>
              <a:t>Natural latex</a:t>
            </a:r>
          </a:p>
        </p:txBody>
      </p:sp>
      <p:sp>
        <p:nvSpPr>
          <p:cNvPr id="23" name="TextBox 1"/>
          <p:cNvSpPr txBox="1"/>
          <p:nvPr/>
        </p:nvSpPr>
        <p:spPr>
          <a:xfrm>
            <a:off x="2463886" y="3170121"/>
            <a:ext cx="5400861" cy="138499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200" dirty="0">
                <a:solidFill>
                  <a:srgbClr val="000000"/>
                </a:solidFill>
                <a:latin typeface="Circe Light"/>
                <a:ea typeface="Circe Light"/>
                <a:cs typeface="Circe Light"/>
              </a:rPr>
              <a:t>High-density HR foams have special comfort properties and enhanced elasticity</a:t>
            </a:r>
            <a:endParaRPr lang="en-US" sz="1200" dirty="0">
              <a:solidFill>
                <a:srgbClr val="000000"/>
              </a:solidFill>
              <a:latin typeface="Circe Light"/>
              <a:ea typeface="Circe Light"/>
              <a:cs typeface="Circe Light"/>
            </a:endParaRPr>
          </a:p>
          <a:p>
            <a:pPr marL="171450" indent="-171450" rtl="0">
              <a:buFont typeface="Arial" panose="020B0604020202020204" pitchFamily="34" charset="0"/>
              <a:buChar char="•"/>
            </a:pPr>
            <a:r>
              <a:rPr lang="en" sz="1200" dirty="0">
                <a:solidFill>
                  <a:srgbClr val="000000"/>
                </a:solidFill>
                <a:latin typeface="Circe Light"/>
                <a:ea typeface="Circe Light"/>
                <a:cs typeface="Circe Light"/>
              </a:rPr>
              <a:t>They are perfect for people with different body </a:t>
            </a:r>
            <a:r>
              <a:rPr lang="en" sz="1200" dirty="0" smtClean="0">
                <a:solidFill>
                  <a:srgbClr val="000000"/>
                </a:solidFill>
                <a:latin typeface="Circe Light"/>
                <a:ea typeface="Circe Light"/>
                <a:cs typeface="Circe Light"/>
              </a:rPr>
              <a:t>weights</a:t>
            </a:r>
            <a:r>
              <a:rPr lang="ru-RU" sz="1200" dirty="0" smtClean="0">
                <a:solidFill>
                  <a:srgbClr val="000000"/>
                </a:solidFill>
                <a:latin typeface="Circe Light"/>
                <a:ea typeface="Circe Light"/>
                <a:cs typeface="Circe Light"/>
              </a:rPr>
              <a:t>.</a:t>
            </a:r>
            <a:endParaRPr lang="en" sz="1200" dirty="0">
              <a:solidFill>
                <a:srgbClr val="000000"/>
              </a:solidFill>
              <a:latin typeface="Circe Light"/>
              <a:ea typeface="Circe Light"/>
              <a:cs typeface="Circe Light"/>
            </a:endParaRPr>
          </a:p>
          <a:p>
            <a:pPr marL="171450" indent="-171450" rtl="0">
              <a:buFont typeface="Arial" panose="020B0604020202020204" pitchFamily="34" charset="0"/>
              <a:buChar char="•"/>
            </a:pPr>
            <a:r>
              <a:rPr lang="en" sz="1200" dirty="0" smtClean="0">
                <a:solidFill>
                  <a:srgbClr val="000000"/>
                </a:solidFill>
                <a:latin typeface="Circe Light"/>
                <a:ea typeface="Circe Light"/>
                <a:cs typeface="Circe Light"/>
                <a:sym typeface="Circe Light"/>
              </a:rPr>
              <a:t>Hypoallergic</a:t>
            </a:r>
            <a:r>
              <a:rPr lang="ru-RU" sz="1200" dirty="0" smtClean="0">
                <a:solidFill>
                  <a:srgbClr val="000000"/>
                </a:solidFill>
                <a:latin typeface="Circe Light"/>
                <a:ea typeface="Circe Light"/>
                <a:cs typeface="Circe Light"/>
                <a:sym typeface="Circe Light"/>
              </a:rPr>
              <a:t>.</a:t>
            </a:r>
            <a:endParaRPr lang="en" sz="1200" dirty="0">
              <a:solidFill>
                <a:srgbClr val="000000"/>
              </a:solidFill>
              <a:latin typeface="Circe Light"/>
              <a:ea typeface="Circe Light"/>
              <a:cs typeface="Circe Light"/>
              <a:sym typeface="Circe Light"/>
            </a:endParaRPr>
          </a:p>
          <a:p>
            <a:pPr marL="171450" indent="-171450" rtl="0">
              <a:buFont typeface="Arial" panose="020B0604020202020204" pitchFamily="34" charset="0"/>
              <a:buChar char="•"/>
            </a:pPr>
            <a:r>
              <a:rPr lang="en" sz="1200" dirty="0">
                <a:solidFill>
                  <a:srgbClr val="000000"/>
                </a:solidFill>
                <a:latin typeface="Circe Light"/>
                <a:ea typeface="Circe Light"/>
                <a:cs typeface="Circe Light"/>
                <a:sym typeface="Circe Light"/>
              </a:rPr>
              <a:t>High level of </a:t>
            </a:r>
            <a:r>
              <a:rPr lang="en" sz="1200" dirty="0" smtClean="0">
                <a:solidFill>
                  <a:srgbClr val="000000"/>
                </a:solidFill>
                <a:latin typeface="Circe Light"/>
                <a:ea typeface="Circe Light"/>
                <a:cs typeface="Circe Light"/>
                <a:sym typeface="Circe Light"/>
              </a:rPr>
              <a:t>comfort</a:t>
            </a:r>
            <a:r>
              <a:rPr lang="ru-RU" sz="1200" dirty="0" smtClean="0">
                <a:solidFill>
                  <a:srgbClr val="000000"/>
                </a:solidFill>
                <a:latin typeface="Circe Light"/>
                <a:ea typeface="Circe Light"/>
                <a:cs typeface="Circe Light"/>
                <a:sym typeface="Circe Light"/>
              </a:rPr>
              <a:t>.</a:t>
            </a:r>
            <a:endParaRPr lang="en" sz="1200" dirty="0">
              <a:solidFill>
                <a:srgbClr val="000000"/>
              </a:solidFill>
              <a:latin typeface="Circe Light"/>
              <a:ea typeface="Circe Light"/>
              <a:cs typeface="Circe Light"/>
              <a:sym typeface="Circe Light"/>
            </a:endParaRPr>
          </a:p>
          <a:p>
            <a:pPr marL="171450" indent="-171450" rtl="0">
              <a:buFont typeface="Arial" panose="020B0604020202020204" pitchFamily="34" charset="0"/>
              <a:buChar char="•"/>
            </a:pPr>
            <a:r>
              <a:rPr lang="en" sz="1200" dirty="0">
                <a:solidFill>
                  <a:srgbClr val="000000"/>
                </a:solidFill>
                <a:latin typeface="Circe Light"/>
                <a:ea typeface="Circe Light"/>
                <a:cs typeface="Circe Light"/>
                <a:sym typeface="Circe Light"/>
              </a:rPr>
              <a:t>High air </a:t>
            </a:r>
            <a:r>
              <a:rPr lang="en" sz="1200" dirty="0" smtClean="0">
                <a:solidFill>
                  <a:srgbClr val="000000"/>
                </a:solidFill>
                <a:latin typeface="Circe Light"/>
                <a:ea typeface="Circe Light"/>
                <a:cs typeface="Circe Light"/>
                <a:sym typeface="Circe Light"/>
              </a:rPr>
              <a:t>permeability</a:t>
            </a:r>
            <a:r>
              <a:rPr lang="ru-RU" sz="1200" dirty="0" smtClean="0">
                <a:solidFill>
                  <a:srgbClr val="000000"/>
                </a:solidFill>
                <a:latin typeface="Circe Light"/>
                <a:ea typeface="Circe Light"/>
                <a:cs typeface="Circe Light"/>
                <a:sym typeface="Circe Light"/>
              </a:rPr>
              <a:t>.</a:t>
            </a:r>
            <a:endParaRPr lang="en" sz="1200" dirty="0">
              <a:solidFill>
                <a:srgbClr val="000000"/>
              </a:solidFill>
              <a:latin typeface="Circe Light"/>
              <a:ea typeface="Circe Light"/>
              <a:cs typeface="Circe Light"/>
              <a:sym typeface="Circe Light"/>
            </a:endParaRPr>
          </a:p>
          <a:p>
            <a:pPr marL="171450" indent="-171450" rtl="0">
              <a:buFont typeface="Arial" panose="020B0604020202020204" pitchFamily="34" charset="0"/>
              <a:buChar char="•"/>
            </a:pPr>
            <a:r>
              <a:rPr lang="en" sz="1200" dirty="0">
                <a:solidFill>
                  <a:srgbClr val="000000"/>
                </a:solidFill>
                <a:latin typeface="Circe Light"/>
                <a:ea typeface="Circe Light"/>
                <a:cs typeface="Circe Light"/>
                <a:sym typeface="Circe Light"/>
              </a:rPr>
              <a:t>Well-balanced </a:t>
            </a:r>
            <a:r>
              <a:rPr lang="en" sz="1200" dirty="0" smtClean="0">
                <a:solidFill>
                  <a:srgbClr val="000000"/>
                </a:solidFill>
                <a:latin typeface="Circe Light"/>
                <a:ea typeface="Circe Light"/>
                <a:cs typeface="Circe Light"/>
                <a:sym typeface="Circe Light"/>
              </a:rPr>
              <a:t>microclimate</a:t>
            </a:r>
            <a:r>
              <a:rPr lang="ru-RU" sz="1200" dirty="0" smtClean="0">
                <a:solidFill>
                  <a:srgbClr val="000000"/>
                </a:solidFill>
                <a:latin typeface="Circe Light"/>
                <a:ea typeface="Circe Light"/>
                <a:cs typeface="Circe Light"/>
                <a:sym typeface="Circe Light"/>
              </a:rPr>
              <a:t>.</a:t>
            </a:r>
            <a:endParaRPr lang="en-US" sz="1200" dirty="0">
              <a:solidFill>
                <a:srgbClr val="000000"/>
              </a:solidFill>
              <a:latin typeface="Circe Light"/>
              <a:ea typeface="Circe Light"/>
              <a:cs typeface="Circe Light"/>
              <a:sym typeface="Circe Light"/>
            </a:endParaRPr>
          </a:p>
        </p:txBody>
      </p:sp>
      <p:sp>
        <p:nvSpPr>
          <p:cNvPr id="26" name="TextBox 1"/>
          <p:cNvSpPr txBox="1"/>
          <p:nvPr/>
        </p:nvSpPr>
        <p:spPr>
          <a:xfrm>
            <a:off x="2578587" y="2804566"/>
            <a:ext cx="4660983" cy="2837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244" b="1">
                <a:solidFill>
                  <a:srgbClr val="000000"/>
                </a:solidFill>
                <a:latin typeface="Circe Light"/>
                <a:ea typeface="Circe Light"/>
                <a:cs typeface="Circe Light"/>
                <a:sym typeface="Circe Light"/>
              </a:rPr>
              <a:t>High-Density HR Foam</a:t>
            </a:r>
            <a:endParaRPr lang="ru-RU" sz="1244" b="1" dirty="0">
              <a:solidFill>
                <a:srgbClr val="000000"/>
              </a:solidFill>
              <a:latin typeface="Circe Light"/>
              <a:ea typeface="Circe Light"/>
              <a:cs typeface="Circe Light"/>
              <a:sym typeface="Circe Light"/>
            </a:endParaRPr>
          </a:p>
        </p:txBody>
      </p:sp>
      <p:pic>
        <p:nvPicPr>
          <p:cNvPr id="15368" name="Picture 8" descr="Высокоэластичные пены HR - ООО &quot;РостГрад&quot; - мебельные  ткани,матрасы,диваны,поролон,холлофайбер"/>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757" r="10295" b="15754"/>
          <a:stretch/>
        </p:blipFill>
        <p:spPr bwMode="auto">
          <a:xfrm>
            <a:off x="155578" y="2904499"/>
            <a:ext cx="1791001" cy="174506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5366" name="Picture 6" descr="Матрасы из натурального латекса: плюсы и минусы латексных матрасов, тонкие  модели 6 см и 160х200, 180 на 200 и другие варианты"/>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97" y="4849380"/>
            <a:ext cx="1799941" cy="179994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8" name="Рисунок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spTree>
    <p:extLst>
      <p:ext uri="{BB962C8B-B14F-4D97-AF65-F5344CB8AC3E}">
        <p14:creationId xmlns:p14="http://schemas.microsoft.com/office/powerpoint/2010/main" val="397428247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Овал 11"/>
          <p:cNvSpPr/>
          <p:nvPr/>
        </p:nvSpPr>
        <p:spPr>
          <a:xfrm>
            <a:off x="-265442" y="817712"/>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7" name="Овал 11"/>
          <p:cNvSpPr/>
          <p:nvPr/>
        </p:nvSpPr>
        <p:spPr>
          <a:xfrm rot="18000000" flipH="1">
            <a:off x="9091826" y="-2256793"/>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6095101" y="5011007"/>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581049" y="407038"/>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pic>
        <p:nvPicPr>
          <p:cNvPr id="16" name="Picture 3" descr="G:\Den4ik\11 Апрель\13 Лера патрикеева\6 Презентация\автомат сис.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2381" y="8167700"/>
            <a:ext cx="191729" cy="277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743127" y="1800052"/>
            <a:ext cx="2031184" cy="4513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4" name="TextBox 1"/>
          <p:cNvSpPr txBox="1"/>
          <p:nvPr/>
        </p:nvSpPr>
        <p:spPr>
          <a:xfrm>
            <a:off x="209490" y="179772"/>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HALAL. Mattress appearance</a:t>
            </a:r>
          </a:p>
        </p:txBody>
      </p:sp>
      <p:sp>
        <p:nvSpPr>
          <p:cNvPr id="15" name="TextBox 1"/>
          <p:cNvSpPr txBox="1"/>
          <p:nvPr/>
        </p:nvSpPr>
        <p:spPr>
          <a:xfrm>
            <a:off x="4051160" y="2284520"/>
            <a:ext cx="233268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3" name="Прямоугольник 2"/>
          <p:cNvSpPr/>
          <p:nvPr/>
        </p:nvSpPr>
        <p:spPr>
          <a:xfrm>
            <a:off x="3882434" y="822313"/>
            <a:ext cx="5293025" cy="3801041"/>
          </a:xfrm>
          <a:prstGeom prst="rect">
            <a:avLst/>
          </a:prstGeom>
        </p:spPr>
        <p:txBody>
          <a:bodyPr wrap="square" rtlCol="0">
            <a:spAutoFit/>
          </a:bodyPr>
          <a:lstStyle/>
          <a:p>
            <a:pPr rtl="0"/>
            <a:endParaRPr lang="ru-RU" sz="1200" dirty="0">
              <a:sym typeface="Circe"/>
            </a:endParaRPr>
          </a:p>
          <a:p>
            <a:pPr rtl="0"/>
            <a:endParaRPr lang="ru-RU" sz="1200" dirty="0">
              <a:sym typeface="Circe"/>
            </a:endParaRPr>
          </a:p>
          <a:p>
            <a:pPr marL="228600" indent="-228600" rtl="0">
              <a:buAutoNum type="arabicPeriod"/>
            </a:pPr>
            <a:r>
              <a:rPr lang="en" sz="1400" b="1" dirty="0">
                <a:sym typeface="Circe"/>
              </a:rPr>
              <a:t>White color </a:t>
            </a:r>
            <a:endParaRPr lang="ru-RU" sz="1400" dirty="0">
              <a:sym typeface="Circe"/>
            </a:endParaRPr>
          </a:p>
          <a:p>
            <a:pPr marL="171450" indent="-171450" rtl="0">
              <a:lnSpc>
                <a:spcPct val="150000"/>
              </a:lnSpc>
              <a:buFont typeface="Arial" panose="020B0604020202020204" pitchFamily="34" charset="0"/>
              <a:buChar char="•"/>
            </a:pPr>
            <a:r>
              <a:rPr lang="en" sz="1400" dirty="0">
                <a:sym typeface="Circe"/>
              </a:rPr>
              <a:t> versatility</a:t>
            </a:r>
          </a:p>
          <a:p>
            <a:pPr marL="228600" indent="-228600" rtl="0">
              <a:lnSpc>
                <a:spcPct val="150000"/>
              </a:lnSpc>
              <a:buFont typeface="Arial" panose="020B0604020202020204" pitchFamily="34" charset="0"/>
              <a:buChar char="•"/>
            </a:pPr>
            <a:r>
              <a:rPr lang="en" sz="1400" dirty="0">
                <a:sym typeface="Circe"/>
              </a:rPr>
              <a:t>white color symbolizes purity and freshness</a:t>
            </a:r>
          </a:p>
          <a:p>
            <a:pPr marL="228600" indent="-228600" rtl="0">
              <a:lnSpc>
                <a:spcPct val="150000"/>
              </a:lnSpc>
              <a:buFont typeface="Arial" panose="020B0604020202020204" pitchFamily="34" charset="0"/>
              <a:buChar char="•"/>
            </a:pPr>
            <a:r>
              <a:rPr lang="en" sz="1400" dirty="0">
                <a:sym typeface="Circe"/>
              </a:rPr>
              <a:t>mattress design does not show through the sheets which improves customer experience</a:t>
            </a:r>
          </a:p>
          <a:p>
            <a:pPr marL="228600" indent="-228600" rtl="0">
              <a:lnSpc>
                <a:spcPct val="150000"/>
              </a:lnSpc>
              <a:buFont typeface="Arial" panose="020B0604020202020204" pitchFamily="34" charset="0"/>
              <a:buChar char="•"/>
            </a:pPr>
            <a:endParaRPr lang="ru-RU" sz="1400" dirty="0">
              <a:sym typeface="Circe"/>
            </a:endParaRPr>
          </a:p>
          <a:p>
            <a:pPr marL="228600" indent="-228600" rtl="0">
              <a:buFont typeface="Arial" panose="020B0604020202020204" pitchFamily="34" charset="0"/>
              <a:buChar char="•"/>
            </a:pPr>
            <a:endParaRPr lang="ru-RU" sz="1400" dirty="0">
              <a:sym typeface="Circe"/>
            </a:endParaRPr>
          </a:p>
          <a:p>
            <a:pPr rtl="0">
              <a:lnSpc>
                <a:spcPct val="150000"/>
              </a:lnSpc>
            </a:pPr>
            <a:r>
              <a:rPr lang="en" sz="1400" b="1" dirty="0">
                <a:sym typeface="Circe"/>
              </a:rPr>
              <a:t>2. Design </a:t>
            </a:r>
            <a:r>
              <a:rPr lang="ru-RU" sz="1400" dirty="0" smtClean="0">
                <a:sym typeface="Circe"/>
              </a:rPr>
              <a:t>–</a:t>
            </a:r>
            <a:r>
              <a:rPr lang="en" sz="1400" dirty="0" smtClean="0">
                <a:sym typeface="Circe"/>
              </a:rPr>
              <a:t> </a:t>
            </a:r>
            <a:r>
              <a:rPr lang="en" sz="1400" dirty="0">
                <a:sym typeface="Circe"/>
              </a:rPr>
              <a:t>point prints are made after the common oriental patterns:</a:t>
            </a:r>
          </a:p>
          <a:p>
            <a:pPr marL="171450" indent="-171450" rtl="0">
              <a:lnSpc>
                <a:spcPct val="150000"/>
              </a:lnSpc>
              <a:buFont typeface="Arial" panose="020B0604020202020204" pitchFamily="34" charset="0"/>
              <a:buChar char="•"/>
            </a:pPr>
            <a:r>
              <a:rPr lang="en" sz="1400" dirty="0"/>
              <a:t>geometric designs prevail</a:t>
            </a:r>
          </a:p>
          <a:p>
            <a:pPr marL="171450" indent="-171450" rtl="0">
              <a:lnSpc>
                <a:spcPct val="150000"/>
              </a:lnSpc>
              <a:buFont typeface="Arial" panose="020B0604020202020204" pitchFamily="34" charset="0"/>
              <a:buChar char="•"/>
            </a:pPr>
            <a:r>
              <a:rPr lang="en" sz="1400" dirty="0"/>
              <a:t>polypetalous flowers</a:t>
            </a:r>
            <a:endParaRPr lang="ru-RU" sz="1400" dirty="0">
              <a:sym typeface="Circe"/>
            </a:endParaRPr>
          </a:p>
        </p:txBody>
      </p:sp>
      <p:pic>
        <p:nvPicPr>
          <p:cNvPr id="8" name="Рисунок 7"/>
          <p:cNvPicPr>
            <a:picLocks noChangeAspect="1"/>
          </p:cNvPicPr>
          <p:nvPr/>
        </p:nvPicPr>
        <p:blipFill>
          <a:blip r:embed="rId4" cstate="print"/>
          <a:stretch>
            <a:fillRect/>
          </a:stretch>
        </p:blipFill>
        <p:spPr>
          <a:xfrm>
            <a:off x="318154" y="817712"/>
            <a:ext cx="3111311" cy="1528310"/>
          </a:xfrm>
          <a:prstGeom prst="rect">
            <a:avLst/>
          </a:prstGeom>
        </p:spPr>
      </p:pic>
      <p:pic>
        <p:nvPicPr>
          <p:cNvPr id="17412" name="Picture 4" descr="Психология белого цвета"/>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471" y="2491161"/>
            <a:ext cx="3077170" cy="1352272"/>
          </a:xfrm>
          <a:prstGeom prst="rect">
            <a:avLst/>
          </a:prstGeom>
          <a:noFill/>
          <a:extLst>
            <a:ext uri="{909E8E84-426E-40DD-AFC4-6F175D3DCCD1}">
              <a14:hiddenFill xmlns:a14="http://schemas.microsoft.com/office/drawing/2010/main">
                <a:solidFill>
                  <a:srgbClr val="FFFFFF"/>
                </a:solidFill>
              </a14:hiddenFill>
            </a:ext>
          </a:extLst>
        </p:spPr>
      </p:pic>
      <p:pic>
        <p:nvPicPr>
          <p:cNvPr id="17" name="Рисунок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pic>
        <p:nvPicPr>
          <p:cNvPr id="18" name="Рисунок 17"/>
          <p:cNvPicPr>
            <a:picLocks noChangeAspect="1"/>
          </p:cNvPicPr>
          <p:nvPr/>
        </p:nvPicPr>
        <p:blipFill rotWithShape="1">
          <a:blip r:embed="rId7" cstate="print">
            <a:extLst>
              <a:ext uri="{28A0092B-C50C-407E-A947-70E740481C1C}">
                <a14:useLocalDpi xmlns:a14="http://schemas.microsoft.com/office/drawing/2010/main" val="0"/>
              </a:ext>
            </a:extLst>
          </a:blip>
          <a:srcRect r="15109"/>
          <a:stretch/>
        </p:blipFill>
        <p:spPr>
          <a:xfrm>
            <a:off x="387878" y="4019472"/>
            <a:ext cx="2878245" cy="2427628"/>
          </a:xfrm>
          <a:prstGeom prst="flowChartConnector">
            <a:avLst/>
          </a:prstGeom>
        </p:spPr>
      </p:pic>
    </p:spTree>
    <p:extLst>
      <p:ext uri="{BB962C8B-B14F-4D97-AF65-F5344CB8AC3E}">
        <p14:creationId xmlns:p14="http://schemas.microsoft.com/office/powerpoint/2010/main" val="58640732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Овал 11"/>
          <p:cNvSpPr/>
          <p:nvPr/>
        </p:nvSpPr>
        <p:spPr>
          <a:xfrm>
            <a:off x="0" y="904425"/>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7" name="Овал 11"/>
          <p:cNvSpPr/>
          <p:nvPr/>
        </p:nvSpPr>
        <p:spPr>
          <a:xfrm rot="18000000" flipH="1">
            <a:off x="9091826" y="-2256793"/>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6115648" y="5040074"/>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581049" y="407038"/>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pic>
        <p:nvPicPr>
          <p:cNvPr id="16" name="Picture 3" descr="G:\Den4ik\11 Апрель\13 Лера патрикеева\6 Презентация\автомат сис.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2381" y="8167700"/>
            <a:ext cx="191729" cy="277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743127" y="1800052"/>
            <a:ext cx="2031184" cy="4513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4" name="TextBox 1"/>
          <p:cNvSpPr txBox="1"/>
          <p:nvPr/>
        </p:nvSpPr>
        <p:spPr>
          <a:xfrm>
            <a:off x="209490" y="179772"/>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HALAL. Mattress cover</a:t>
            </a:r>
          </a:p>
        </p:txBody>
      </p:sp>
      <p:sp>
        <p:nvSpPr>
          <p:cNvPr id="15" name="TextBox 1"/>
          <p:cNvSpPr txBox="1"/>
          <p:nvPr/>
        </p:nvSpPr>
        <p:spPr>
          <a:xfrm>
            <a:off x="3961245" y="2318355"/>
            <a:ext cx="233268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22" name="TextBox 1"/>
          <p:cNvSpPr txBox="1"/>
          <p:nvPr/>
        </p:nvSpPr>
        <p:spPr>
          <a:xfrm>
            <a:off x="3348752" y="728407"/>
            <a:ext cx="5068265"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400" b="1">
                <a:solidFill>
                  <a:srgbClr val="000000"/>
                </a:solidFill>
                <a:latin typeface="Circe Light"/>
                <a:ea typeface="Circe Light"/>
                <a:cs typeface="Circe Light"/>
                <a:sym typeface="Circe Light"/>
              </a:rPr>
              <a:t>Polyester fiber-based padded jacquard</a:t>
            </a:r>
          </a:p>
        </p:txBody>
      </p:sp>
      <p:sp>
        <p:nvSpPr>
          <p:cNvPr id="24" name="TextBox 1"/>
          <p:cNvSpPr txBox="1"/>
          <p:nvPr/>
        </p:nvSpPr>
        <p:spPr>
          <a:xfrm>
            <a:off x="3374044" y="976377"/>
            <a:ext cx="5978956" cy="9541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marL="171450" indent="-171450" rtl="0">
              <a:buFont typeface="Arial" panose="020B0604020202020204" pitchFamily="34" charset="0"/>
              <a:buChar char="•"/>
            </a:pPr>
            <a:r>
              <a:rPr lang="en" sz="1400" dirty="0">
                <a:solidFill>
                  <a:srgbClr val="000000"/>
                </a:solidFill>
                <a:latin typeface="Circe Light"/>
                <a:ea typeface="Circe Light"/>
                <a:cs typeface="Circe Light"/>
              </a:rPr>
              <a:t>thick material</a:t>
            </a:r>
          </a:p>
          <a:p>
            <a:pPr marL="171450" indent="-171450" rtl="0">
              <a:buFont typeface="Arial" panose="020B0604020202020204" pitchFamily="34" charset="0"/>
              <a:buChar char="•"/>
            </a:pPr>
            <a:r>
              <a:rPr lang="en" sz="1400" dirty="0">
                <a:solidFill>
                  <a:srgbClr val="000000"/>
                </a:solidFill>
                <a:latin typeface="Circe Light"/>
                <a:ea typeface="Circe Light"/>
                <a:cs typeface="Circe Light"/>
              </a:rPr>
              <a:t>the material never </a:t>
            </a:r>
            <a:r>
              <a:rPr lang="en" sz="1400" dirty="0">
                <a:solidFill>
                  <a:srgbClr val="000000"/>
                </a:solidFill>
                <a:latin typeface="Circe Light"/>
                <a:ea typeface="Circe Light"/>
                <a:cs typeface="Circe Light"/>
                <a:sym typeface="Circe Light"/>
              </a:rPr>
              <a:t>pills (does not form rolls)</a:t>
            </a:r>
          </a:p>
          <a:p>
            <a:pPr marL="171450" indent="-171450" rtl="0">
              <a:buFont typeface="Arial" panose="020B0604020202020204" pitchFamily="34" charset="0"/>
              <a:buChar char="•"/>
            </a:pPr>
            <a:r>
              <a:rPr lang="en" sz="1400" dirty="0">
                <a:solidFill>
                  <a:srgbClr val="000000"/>
                </a:solidFill>
                <a:latin typeface="Circe Light"/>
                <a:ea typeface="Circe Light"/>
                <a:cs typeface="Circe Light"/>
                <a:sym typeface="Circe Light"/>
              </a:rPr>
              <a:t>high durability</a:t>
            </a:r>
          </a:p>
          <a:p>
            <a:pPr marL="171450" indent="-171450" rtl="0">
              <a:buFont typeface="Arial" panose="020B0604020202020204" pitchFamily="34" charset="0"/>
              <a:buChar char="•"/>
            </a:pPr>
            <a:r>
              <a:rPr lang="en" sz="1400" dirty="0" smtClean="0">
                <a:solidFill>
                  <a:srgbClr val="000000"/>
                </a:solidFill>
                <a:latin typeface="Circe Light"/>
                <a:ea typeface="Circe Light"/>
                <a:cs typeface="Circe Light"/>
                <a:sym typeface="Circe Light"/>
              </a:rPr>
              <a:t>no deformation </a:t>
            </a:r>
            <a:r>
              <a:rPr lang="en" sz="1400" dirty="0">
                <a:solidFill>
                  <a:srgbClr val="000000"/>
                </a:solidFill>
                <a:latin typeface="Circe Light"/>
                <a:ea typeface="Circe Light"/>
                <a:cs typeface="Circe Light"/>
                <a:sym typeface="Circe Light"/>
              </a:rPr>
              <a:t>during use</a:t>
            </a:r>
          </a:p>
        </p:txBody>
      </p:sp>
      <p:sp>
        <p:nvSpPr>
          <p:cNvPr id="19" name="TextBox 1"/>
          <p:cNvSpPr txBox="1"/>
          <p:nvPr/>
        </p:nvSpPr>
        <p:spPr>
          <a:xfrm>
            <a:off x="3267713" y="2655587"/>
            <a:ext cx="6281111" cy="16004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400" b="1" dirty="0">
                <a:solidFill>
                  <a:srgbClr val="000000"/>
                </a:solidFill>
                <a:latin typeface="Circe Light"/>
                <a:ea typeface="Circe Light"/>
                <a:cs typeface="Circe Light"/>
                <a:sym typeface="Circe Light"/>
              </a:rPr>
              <a:t>Polyester fiber and ORTO FOAM-based padded knitted fabric</a:t>
            </a:r>
            <a:endParaRPr lang="ru-RU" sz="1400" b="1" dirty="0">
              <a:solidFill>
                <a:srgbClr val="000000"/>
              </a:solidFill>
              <a:latin typeface="Circe Light"/>
              <a:ea typeface="Circe Light"/>
              <a:cs typeface="Circe Light"/>
              <a:sym typeface="Circe Light"/>
            </a:endParaRPr>
          </a:p>
          <a:p>
            <a:pPr marL="171450" indent="-171450" rtl="0">
              <a:buFont typeface="Arial" panose="020B0604020202020204" pitchFamily="34" charset="0"/>
              <a:buChar char="•"/>
            </a:pPr>
            <a:r>
              <a:rPr lang="en" sz="1400" dirty="0">
                <a:solidFill>
                  <a:srgbClr val="000000"/>
                </a:solidFill>
                <a:latin typeface="Circe Light"/>
                <a:ea typeface="Circe Light"/>
                <a:cs typeface="Circe Light"/>
              </a:rPr>
              <a:t>soft </a:t>
            </a:r>
          </a:p>
          <a:p>
            <a:pPr marL="171450" indent="-171450" rtl="0">
              <a:buFont typeface="Arial" panose="020B0604020202020204" pitchFamily="34" charset="0"/>
              <a:buChar char="•"/>
            </a:pPr>
            <a:r>
              <a:rPr lang="en" sz="1400" dirty="0">
                <a:solidFill>
                  <a:srgbClr val="000000"/>
                </a:solidFill>
                <a:latin typeface="Circe Light"/>
                <a:ea typeface="Circe Light"/>
                <a:cs typeface="Circe Light"/>
              </a:rPr>
              <a:t>nice to the touch and cozy</a:t>
            </a:r>
          </a:p>
          <a:p>
            <a:pPr marL="171450" indent="-171450" rtl="0">
              <a:buFont typeface="Arial" panose="020B0604020202020204" pitchFamily="34" charset="0"/>
              <a:buChar char="•"/>
            </a:pPr>
            <a:r>
              <a:rPr lang="en" sz="1400" dirty="0">
                <a:solidFill>
                  <a:srgbClr val="000000"/>
                </a:solidFill>
                <a:latin typeface="Circe Light"/>
                <a:ea typeface="Circe Light"/>
                <a:cs typeface="Circe Light"/>
              </a:rPr>
              <a:t>fully repeats the shape of a mattress</a:t>
            </a:r>
          </a:p>
          <a:p>
            <a:pPr marL="171450" indent="-171450" rtl="0">
              <a:buFont typeface="Arial" panose="020B0604020202020204" pitchFamily="34" charset="0"/>
              <a:buChar char="•"/>
            </a:pPr>
            <a:r>
              <a:rPr lang="en" sz="1400" dirty="0">
                <a:solidFill>
                  <a:srgbClr val="000000"/>
                </a:solidFill>
                <a:latin typeface="Circe Light"/>
                <a:ea typeface="Circe Light"/>
                <a:cs typeface="Circe Light"/>
              </a:rPr>
              <a:t>improves air exchange to ensure overnight sleep at any season</a:t>
            </a:r>
            <a:r>
              <a:rPr lang="ru-RU" sz="1400" dirty="0"/>
              <a:t/>
            </a:r>
            <a:br>
              <a:rPr lang="ru-RU" sz="1400" dirty="0"/>
            </a:br>
            <a:endParaRPr lang="ru-RU" sz="1400" dirty="0">
              <a:solidFill>
                <a:srgbClr val="000000"/>
              </a:solidFill>
              <a:latin typeface="Circe Light"/>
              <a:ea typeface="Circe Light"/>
              <a:cs typeface="Circe Light"/>
              <a:sym typeface="Circe Light"/>
            </a:endParaRPr>
          </a:p>
        </p:txBody>
      </p:sp>
      <p:sp>
        <p:nvSpPr>
          <p:cNvPr id="20" name="TextBox 1"/>
          <p:cNvSpPr txBox="1"/>
          <p:nvPr/>
        </p:nvSpPr>
        <p:spPr>
          <a:xfrm>
            <a:off x="2554593" y="5275302"/>
            <a:ext cx="6073299" cy="2769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200">
                <a:solidFill>
                  <a:srgbClr val="000000"/>
                </a:solidFill>
                <a:latin typeface="Circe Light"/>
                <a:ea typeface="Circe Light"/>
                <a:cs typeface="Circe Light"/>
              </a:rPr>
              <a:t> </a:t>
            </a:r>
          </a:p>
        </p:txBody>
      </p:sp>
      <p:sp>
        <p:nvSpPr>
          <p:cNvPr id="21" name="TextBox 1"/>
          <p:cNvSpPr txBox="1"/>
          <p:nvPr/>
        </p:nvSpPr>
        <p:spPr>
          <a:xfrm>
            <a:off x="3267713" y="4586164"/>
            <a:ext cx="6336881" cy="30058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400" b="1" dirty="0">
                <a:solidFill>
                  <a:srgbClr val="000000"/>
                </a:solidFill>
                <a:latin typeface="Circe Light"/>
                <a:ea typeface="Circe Light"/>
                <a:cs typeface="Circe Light"/>
                <a:sym typeface="Circe Light"/>
              </a:rPr>
              <a:t>Polyester fiber- and ORTO FOAM-based padded bulky knitted fabric</a:t>
            </a:r>
            <a:endParaRPr lang="ru-RU" sz="1400" b="1" dirty="0">
              <a:solidFill>
                <a:srgbClr val="000000"/>
              </a:solidFill>
              <a:latin typeface="Circe Light"/>
              <a:ea typeface="Circe Light"/>
              <a:cs typeface="Circe Light"/>
              <a:sym typeface="Circe Light"/>
            </a:endParaRPr>
          </a:p>
          <a:p>
            <a:pPr marL="171450" indent="-171450" rtl="0">
              <a:buFont typeface="Arial" panose="020B0604020202020204" pitchFamily="34" charset="0"/>
              <a:buChar char="•"/>
            </a:pPr>
            <a:r>
              <a:rPr lang="en" sz="1400" dirty="0">
                <a:solidFill>
                  <a:srgbClr val="000000"/>
                </a:solidFill>
                <a:latin typeface="Circe Light"/>
                <a:ea typeface="Circe Light"/>
                <a:cs typeface="Circe Light"/>
              </a:rPr>
              <a:t>adds to the softness</a:t>
            </a:r>
          </a:p>
          <a:p>
            <a:pPr marL="171450" indent="-171450" rtl="0">
              <a:buFont typeface="Arial" panose="020B0604020202020204" pitchFamily="34" charset="0"/>
              <a:buChar char="•"/>
            </a:pPr>
            <a:r>
              <a:rPr lang="en" sz="1400" dirty="0">
                <a:solidFill>
                  <a:srgbClr val="000000"/>
                </a:solidFill>
                <a:latin typeface="Circe Light"/>
                <a:ea typeface="Circe Light"/>
                <a:cs typeface="Circe Light"/>
              </a:rPr>
              <a:t>ensures healthy and rewarding sleep</a:t>
            </a:r>
          </a:p>
          <a:p>
            <a:pPr marL="171450" indent="-171450" rtl="0">
              <a:buFont typeface="Arial" panose="020B0604020202020204" pitchFamily="34" charset="0"/>
              <a:buChar char="•"/>
            </a:pPr>
            <a:r>
              <a:rPr lang="en" sz="1400" dirty="0">
                <a:solidFill>
                  <a:srgbClr val="000000"/>
                </a:solidFill>
                <a:latin typeface="Circe Light"/>
                <a:ea typeface="Circe Light"/>
                <a:cs typeface="Circe Light"/>
              </a:rPr>
              <a:t>air-permeable, wicks away surplus heat which helps enjoy sleep during the entire night without waking up</a:t>
            </a:r>
          </a:p>
          <a:p>
            <a:pPr rtl="0"/>
            <a:endParaRPr lang="ru-RU" sz="1400" dirty="0">
              <a:solidFill>
                <a:srgbClr val="000000"/>
              </a:solidFill>
              <a:latin typeface="Circe Light"/>
              <a:ea typeface="Circe Light"/>
              <a:cs typeface="Circe Light"/>
              <a:sym typeface="Circe Light"/>
            </a:endParaRPr>
          </a:p>
          <a:p>
            <a:pPr rtl="0"/>
            <a:r>
              <a:rPr lang="en" sz="1400" b="1" dirty="0">
                <a:solidFill>
                  <a:srgbClr val="000000"/>
                </a:solidFill>
                <a:latin typeface="Circe Light"/>
                <a:ea typeface="Circe Light"/>
                <a:cs typeface="Circe Light"/>
                <a:sym typeface="Circe Light"/>
              </a:rPr>
              <a:t>Point design </a:t>
            </a:r>
            <a:r>
              <a:rPr lang="en" sz="1400" dirty="0">
                <a:solidFill>
                  <a:srgbClr val="000000"/>
                </a:solidFill>
                <a:latin typeface="Circe Light"/>
                <a:ea typeface="Circe Light"/>
                <a:cs typeface="Circe Light"/>
                <a:sym typeface="Circe Light"/>
              </a:rPr>
              <a:t>is a zonal wave:</a:t>
            </a:r>
          </a:p>
          <a:p>
            <a:pPr marL="171450" indent="-171450" rtl="0">
              <a:buFont typeface="Arial" panose="020B0604020202020204" pitchFamily="34" charset="0"/>
              <a:buChar char="•"/>
            </a:pPr>
            <a:r>
              <a:rPr lang="en" sz="1400" dirty="0">
                <a:solidFill>
                  <a:srgbClr val="000000"/>
                </a:solidFill>
                <a:latin typeface="Circe Light"/>
                <a:ea typeface="Circe Light"/>
                <a:cs typeface="Circe Light"/>
                <a:sym typeface="Circe Light"/>
              </a:rPr>
              <a:t>provides massage-like effect</a:t>
            </a:r>
          </a:p>
          <a:p>
            <a:pPr marL="171450" indent="-171450" rtl="0">
              <a:buFont typeface="Arial" panose="020B0604020202020204" pitchFamily="34" charset="0"/>
              <a:buChar char="•"/>
            </a:pPr>
            <a:r>
              <a:rPr lang="en" sz="1400" dirty="0">
                <a:solidFill>
                  <a:srgbClr val="000000"/>
                </a:solidFill>
                <a:latin typeface="Circe Light"/>
                <a:ea typeface="Circe Light"/>
                <a:cs typeface="Circe Light"/>
                <a:sym typeface="Circe Light"/>
              </a:rPr>
              <a:t>relaxation of muscles and ligaments</a:t>
            </a:r>
          </a:p>
          <a:p>
            <a:pPr marL="171450" indent="-171450" rtl="0">
              <a:buFont typeface="Arial" panose="020B0604020202020204" pitchFamily="34" charset="0"/>
              <a:buChar char="•"/>
            </a:pPr>
            <a:endParaRPr lang="ru-RU" sz="1200" dirty="0">
              <a:solidFill>
                <a:srgbClr val="000000"/>
              </a:solidFill>
              <a:latin typeface="Circe Light"/>
              <a:ea typeface="Circe Light"/>
              <a:cs typeface="Circe Light"/>
              <a:sym typeface="Circe Light"/>
            </a:endParaRPr>
          </a:p>
          <a:p>
            <a:pPr rtl="0"/>
            <a:endParaRPr lang="ru-RU" sz="1244" b="1" dirty="0">
              <a:solidFill>
                <a:srgbClr val="000000"/>
              </a:solidFill>
              <a:latin typeface="Circe Light"/>
              <a:ea typeface="Circe Light"/>
              <a:cs typeface="Circe Light"/>
              <a:sym typeface="Circe Light"/>
            </a:endParaRPr>
          </a:p>
          <a:p>
            <a:pPr rtl="0"/>
            <a:endParaRPr lang="ru-RU" sz="1244" b="1" dirty="0">
              <a:solidFill>
                <a:srgbClr val="000000"/>
              </a:solidFill>
              <a:latin typeface="Circe Light"/>
              <a:ea typeface="Circe Light"/>
              <a:cs typeface="Circe Light"/>
              <a:sym typeface="Circe Light"/>
            </a:endParaRPr>
          </a:p>
          <a:p>
            <a:pPr rtl="0"/>
            <a:endParaRPr lang="ru-RU" sz="1244" b="1" dirty="0">
              <a:solidFill>
                <a:srgbClr val="000000"/>
              </a:solidFill>
              <a:latin typeface="Circe Light"/>
              <a:ea typeface="Circe Light"/>
              <a:cs typeface="Circe Light"/>
              <a:sym typeface="Circe Light"/>
            </a:endParaRPr>
          </a:p>
        </p:txBody>
      </p:sp>
      <p:pic>
        <p:nvPicPr>
          <p:cNvPr id="28" name="Рисунок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4594" y="152402"/>
            <a:ext cx="2698104" cy="6822252"/>
          </a:xfrm>
          <a:prstGeom prst="rect">
            <a:avLst/>
          </a:prstGeom>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999" y="2724525"/>
            <a:ext cx="2808099" cy="1871908"/>
          </a:xfrm>
          <a:prstGeom prst="rect">
            <a:avLst/>
          </a:prstGeom>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307" y="686816"/>
            <a:ext cx="2827640" cy="1885094"/>
          </a:xfrm>
          <a:prstGeom prst="rect">
            <a:avLst/>
          </a:prstGeom>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075" y="4749048"/>
            <a:ext cx="2831966" cy="1887977"/>
          </a:xfrm>
          <a:prstGeom prst="rect">
            <a:avLst/>
          </a:prstGeom>
        </p:spPr>
      </p:pic>
    </p:spTree>
    <p:extLst>
      <p:ext uri="{BB962C8B-B14F-4D97-AF65-F5344CB8AC3E}">
        <p14:creationId xmlns:p14="http://schemas.microsoft.com/office/powerpoint/2010/main" val="158694950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Овал 11"/>
          <p:cNvSpPr/>
          <p:nvPr/>
        </p:nvSpPr>
        <p:spPr>
          <a:xfrm>
            <a:off x="-1749614" y="2844019"/>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7" name="Овал 11"/>
          <p:cNvSpPr/>
          <p:nvPr/>
        </p:nvSpPr>
        <p:spPr>
          <a:xfrm rot="18000000" flipH="1">
            <a:off x="9091826" y="-2256793"/>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6095101" y="5011007"/>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11" name="TextBox 1"/>
          <p:cNvSpPr txBox="1"/>
          <p:nvPr/>
        </p:nvSpPr>
        <p:spPr>
          <a:xfrm>
            <a:off x="743127" y="1800052"/>
            <a:ext cx="2031184" cy="4513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4" name="TextBox 1"/>
          <p:cNvSpPr txBox="1"/>
          <p:nvPr/>
        </p:nvSpPr>
        <p:spPr>
          <a:xfrm>
            <a:off x="297346" y="140454"/>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HALAL</a:t>
            </a:r>
            <a:endParaRPr lang="ru-RU" sz="2000" dirty="0"/>
          </a:p>
        </p:txBody>
      </p:sp>
      <p:sp>
        <p:nvSpPr>
          <p:cNvPr id="15" name="TextBox 1"/>
          <p:cNvSpPr txBox="1"/>
          <p:nvPr/>
        </p:nvSpPr>
        <p:spPr>
          <a:xfrm>
            <a:off x="4051160" y="2284520"/>
            <a:ext cx="233268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8" name="Прямоугольник 17"/>
          <p:cNvSpPr/>
          <p:nvPr/>
        </p:nvSpPr>
        <p:spPr>
          <a:xfrm>
            <a:off x="6197359" y="2532885"/>
            <a:ext cx="3463703" cy="1754326"/>
          </a:xfrm>
          <a:prstGeom prst="rect">
            <a:avLst/>
          </a:prstGeom>
        </p:spPr>
        <p:txBody>
          <a:bodyPr wrap="square" rtlCol="0">
            <a:spAutoFit/>
          </a:bodyPr>
          <a:lstStyle/>
          <a:p>
            <a:pPr marL="177800" indent="-177800" rtl="0">
              <a:lnSpc>
                <a:spcPct val="150000"/>
              </a:lnSpc>
              <a:buAutoNum type="arabicPeriod"/>
            </a:pPr>
            <a:r>
              <a:rPr lang="en" sz="1200" dirty="0"/>
              <a:t>Polyester fiber-based padded jacquard</a:t>
            </a:r>
          </a:p>
          <a:p>
            <a:pPr marL="177800" indent="-177800" rtl="0">
              <a:lnSpc>
                <a:spcPct val="150000"/>
              </a:lnSpc>
              <a:buFontTx/>
              <a:buAutoNum type="arabicPeriod"/>
            </a:pPr>
            <a:r>
              <a:rPr lang="en" sz="1200" dirty="0"/>
              <a:t>Bi-coconut  </a:t>
            </a:r>
          </a:p>
          <a:p>
            <a:pPr marL="177800" indent="-177800" rtl="0">
              <a:lnSpc>
                <a:spcPct val="150000"/>
              </a:lnSpc>
              <a:buFontTx/>
              <a:buAutoNum type="arabicPeriod"/>
            </a:pPr>
            <a:r>
              <a:rPr lang="en" sz="1200" dirty="0"/>
              <a:t>White felt</a:t>
            </a:r>
          </a:p>
          <a:p>
            <a:pPr marL="177800" indent="-177800" rtl="0">
              <a:lnSpc>
                <a:spcPct val="150000"/>
              </a:lnSpc>
            </a:pPr>
            <a:r>
              <a:rPr lang="en" sz="1200" dirty="0"/>
              <a:t>4.  Bonnel spring </a:t>
            </a:r>
            <a:r>
              <a:rPr lang="en" sz="1200" dirty="0" smtClean="0"/>
              <a:t>unit, </a:t>
            </a:r>
            <a:r>
              <a:rPr lang="en" sz="1200" dirty="0"/>
              <a:t>h </a:t>
            </a:r>
            <a:r>
              <a:rPr lang="ru-RU" sz="1200" dirty="0" smtClean="0"/>
              <a:t>–</a:t>
            </a:r>
            <a:r>
              <a:rPr lang="en" sz="1200" dirty="0" smtClean="0"/>
              <a:t> </a:t>
            </a:r>
            <a:r>
              <a:rPr lang="en" sz="1200" dirty="0"/>
              <a:t>13 </a:t>
            </a:r>
            <a:r>
              <a:rPr lang="en" sz="1200" dirty="0" smtClean="0"/>
              <a:t>cm</a:t>
            </a:r>
            <a:endParaRPr lang="en" sz="1200" dirty="0"/>
          </a:p>
          <a:p>
            <a:pPr marL="177800" indent="-177800" rtl="0">
              <a:lnSpc>
                <a:spcPct val="150000"/>
              </a:lnSpc>
            </a:pPr>
            <a:r>
              <a:rPr lang="en" sz="1200" dirty="0"/>
              <a:t>5.  White felt</a:t>
            </a:r>
          </a:p>
          <a:p>
            <a:pPr marL="177800" indent="-177800" rtl="0">
              <a:lnSpc>
                <a:spcPct val="150000"/>
              </a:lnSpc>
            </a:pPr>
            <a:r>
              <a:rPr lang="en" sz="1200" dirty="0"/>
              <a:t>6.  Mattress edge reinforcement </a:t>
            </a:r>
            <a:r>
              <a:rPr lang="en" sz="1200" dirty="0" smtClean="0"/>
              <a:t>system</a:t>
            </a:r>
            <a:endParaRPr lang="en" sz="1200" dirty="0"/>
          </a:p>
        </p:txBody>
      </p:sp>
      <p:sp>
        <p:nvSpPr>
          <p:cNvPr id="23" name="TextBox 22"/>
          <p:cNvSpPr txBox="1"/>
          <p:nvPr/>
        </p:nvSpPr>
        <p:spPr>
          <a:xfrm>
            <a:off x="6158708" y="381806"/>
            <a:ext cx="3381565" cy="1417952"/>
          </a:xfrm>
          <a:prstGeom prst="rect">
            <a:avLst/>
          </a:prstGeom>
          <a:noFill/>
        </p:spPr>
        <p:txBody>
          <a:bodyPr wrap="square" rtlCol="0">
            <a:spAutoFit/>
          </a:bodyPr>
          <a:lstStyle/>
          <a:p>
            <a:pPr rtl="0"/>
            <a:r>
              <a:rPr lang="en" sz="2000" dirty="0">
                <a:solidFill>
                  <a:schemeClr val="accent1"/>
                </a:solidFill>
                <a:latin typeface="Circe"/>
                <a:ea typeface="Circe"/>
                <a:cs typeface="Circe"/>
                <a:sym typeface="Circe"/>
              </a:rPr>
              <a:t>DILEK model</a:t>
            </a:r>
          </a:p>
          <a:p>
            <a:pPr rtl="0"/>
            <a:r>
              <a:rPr lang="en" sz="2000" dirty="0"/>
              <a:t> </a:t>
            </a:r>
            <a:r>
              <a:rPr lang="en" sz="1200" dirty="0"/>
              <a:t>- desire, wish (Turk.)</a:t>
            </a:r>
          </a:p>
          <a:p>
            <a:pPr rtl="0"/>
            <a:endParaRPr lang="ru-RU" sz="1200" dirty="0"/>
          </a:p>
          <a:p>
            <a:pPr rtl="0">
              <a:lnSpc>
                <a:spcPct val="150000"/>
              </a:lnSpc>
            </a:pPr>
            <a:r>
              <a:rPr lang="en" sz="1200" dirty="0"/>
              <a:t>A basic model at a very attractive price. </a:t>
            </a:r>
            <a:r>
              <a:rPr lang="en" sz="1200" dirty="0" smtClean="0"/>
              <a:t>A</a:t>
            </a:r>
            <a:r>
              <a:rPr lang="ru-RU" sz="1200" dirty="0" smtClean="0"/>
              <a:t> </a:t>
            </a:r>
            <a:r>
              <a:rPr lang="en" sz="1200" dirty="0" smtClean="0"/>
              <a:t>practical </a:t>
            </a:r>
            <a:r>
              <a:rPr lang="en" sz="1200" dirty="0"/>
              <a:t>and comfortable mattress  </a:t>
            </a:r>
            <a:endParaRPr lang="ru-RU" sz="1200" dirty="0">
              <a:sym typeface="Circe"/>
            </a:endParaRPr>
          </a:p>
        </p:txBody>
      </p:sp>
      <p:pic>
        <p:nvPicPr>
          <p:cNvPr id="14338" name="Picture 2" descr="C:\Users\ASUS\Desktop\кенг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687" y="789098"/>
            <a:ext cx="1881188" cy="9906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Users\ASUS\Desktop\123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2374" y="5342998"/>
            <a:ext cx="3489238" cy="42753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23921" y="4123810"/>
            <a:ext cx="965477" cy="971550"/>
          </a:xfrm>
          <a:prstGeom prst="rect">
            <a:avLst/>
          </a:prstGeom>
          <a:noFill/>
          <a:extLst>
            <a:ext uri="{909E8E84-426E-40DD-AFC4-6F175D3DCCD1}">
              <a14:hiddenFill xmlns:a14="http://schemas.microsoft.com/office/drawing/2010/main">
                <a:solidFill>
                  <a:srgbClr val="FFFFFF"/>
                </a:solidFill>
              </a14:hiddenFill>
            </a:ext>
          </a:extLst>
        </p:spPr>
      </p:pic>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28" y="1495270"/>
            <a:ext cx="5576474" cy="3717649"/>
          </a:xfrm>
          <a:prstGeom prst="rect">
            <a:avLst/>
          </a:prstGeom>
        </p:spPr>
      </p:pic>
      <p:sp>
        <p:nvSpPr>
          <p:cNvPr id="21" name="Прямоугольник 20"/>
          <p:cNvSpPr/>
          <p:nvPr/>
        </p:nvSpPr>
        <p:spPr>
          <a:xfrm>
            <a:off x="3654276" y="2340888"/>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1</a:t>
            </a:r>
          </a:p>
        </p:txBody>
      </p:sp>
      <p:sp>
        <p:nvSpPr>
          <p:cNvPr id="24" name="Прямоугольник 23"/>
          <p:cNvSpPr/>
          <p:nvPr/>
        </p:nvSpPr>
        <p:spPr>
          <a:xfrm>
            <a:off x="3679581" y="2613465"/>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2</a:t>
            </a:r>
          </a:p>
        </p:txBody>
      </p:sp>
      <p:sp>
        <p:nvSpPr>
          <p:cNvPr id="25" name="Прямоугольник 24"/>
          <p:cNvSpPr/>
          <p:nvPr/>
        </p:nvSpPr>
        <p:spPr>
          <a:xfrm>
            <a:off x="3481169" y="3033758"/>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3</a:t>
            </a:r>
          </a:p>
        </p:txBody>
      </p:sp>
      <p:sp>
        <p:nvSpPr>
          <p:cNvPr id="30" name="Прямоугольник 29"/>
          <p:cNvSpPr/>
          <p:nvPr/>
        </p:nvSpPr>
        <p:spPr>
          <a:xfrm>
            <a:off x="3749411" y="3144850"/>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4</a:t>
            </a:r>
          </a:p>
        </p:txBody>
      </p:sp>
      <p:sp>
        <p:nvSpPr>
          <p:cNvPr id="31" name="Прямоугольник 30"/>
          <p:cNvSpPr/>
          <p:nvPr/>
        </p:nvSpPr>
        <p:spPr>
          <a:xfrm>
            <a:off x="3733581" y="3518552"/>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5</a:t>
            </a:r>
          </a:p>
        </p:txBody>
      </p:sp>
      <p:sp>
        <p:nvSpPr>
          <p:cNvPr id="32" name="Прямоугольник 31"/>
          <p:cNvSpPr/>
          <p:nvPr/>
        </p:nvSpPr>
        <p:spPr>
          <a:xfrm>
            <a:off x="3592998" y="4083309"/>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7</a:t>
            </a:r>
          </a:p>
        </p:txBody>
      </p:sp>
      <p:sp>
        <p:nvSpPr>
          <p:cNvPr id="33" name="Прямоугольник 32"/>
          <p:cNvSpPr/>
          <p:nvPr/>
        </p:nvSpPr>
        <p:spPr>
          <a:xfrm>
            <a:off x="4519897" y="2683604"/>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6</a:t>
            </a:r>
          </a:p>
        </p:txBody>
      </p:sp>
      <p:graphicFrame>
        <p:nvGraphicFramePr>
          <p:cNvPr id="3" name="Таблица 2">
            <a:extLst>
              <a:ext uri="{FF2B5EF4-FFF2-40B4-BE49-F238E27FC236}">
                <a16:creationId xmlns:a16="http://schemas.microsoft.com/office/drawing/2014/main" id="{2A001920-C2F5-4E9D-BDC7-AE1CB86C7FCD}"/>
              </a:ext>
            </a:extLst>
          </p:cNvPr>
          <p:cNvGraphicFramePr>
            <a:graphicFrameLocks noGrp="1"/>
          </p:cNvGraphicFramePr>
          <p:nvPr>
            <p:extLst>
              <p:ext uri="{D42A27DB-BD31-4B8C-83A1-F6EECF244321}">
                <p14:modId xmlns:p14="http://schemas.microsoft.com/office/powerpoint/2010/main" val="1278253932"/>
              </p:ext>
            </p:extLst>
          </p:nvPr>
        </p:nvGraphicFramePr>
        <p:xfrm>
          <a:off x="5183678" y="5886571"/>
          <a:ext cx="4096475" cy="304800"/>
        </p:xfrm>
        <a:graphic>
          <a:graphicData uri="http://schemas.openxmlformats.org/drawingml/2006/table">
            <a:tbl>
              <a:tblPr firstRow="1" firstCol="1" bandRow="1"/>
              <a:tblGrid>
                <a:gridCol w="936000">
                  <a:extLst>
                    <a:ext uri="{9D8B030D-6E8A-4147-A177-3AD203B41FA5}">
                      <a16:colId xmlns:a16="http://schemas.microsoft.com/office/drawing/2014/main" val="1395111029"/>
                    </a:ext>
                  </a:extLst>
                </a:gridCol>
                <a:gridCol w="1080000">
                  <a:extLst>
                    <a:ext uri="{9D8B030D-6E8A-4147-A177-3AD203B41FA5}">
                      <a16:colId xmlns:a16="http://schemas.microsoft.com/office/drawing/2014/main" val="2216613737"/>
                    </a:ext>
                  </a:extLst>
                </a:gridCol>
                <a:gridCol w="1108475">
                  <a:extLst>
                    <a:ext uri="{9D8B030D-6E8A-4147-A177-3AD203B41FA5}">
                      <a16:colId xmlns:a16="http://schemas.microsoft.com/office/drawing/2014/main" val="3442345717"/>
                    </a:ext>
                  </a:extLst>
                </a:gridCol>
                <a:gridCol w="972000">
                  <a:extLst>
                    <a:ext uri="{9D8B030D-6E8A-4147-A177-3AD203B41FA5}">
                      <a16:colId xmlns:a16="http://schemas.microsoft.com/office/drawing/2014/main" val="4125413610"/>
                    </a:ext>
                  </a:extLst>
                </a:gridCol>
              </a:tblGrid>
              <a:tr h="0">
                <a:tc>
                  <a:txBody>
                    <a:bodyPr/>
                    <a:lstStyle/>
                    <a:p>
                      <a:pPr algn="ctr" rtl="0" hangingPunct="0">
                        <a:spcAft>
                          <a:spcPts val="0"/>
                        </a:spcAft>
                      </a:pPr>
                      <a:r>
                        <a:rPr lang="en" sz="1000" b="1">
                          <a:solidFill>
                            <a:srgbClr val="000000"/>
                          </a:solidFill>
                          <a:effectLst/>
                          <a:latin typeface="Circe Light"/>
                          <a:ea typeface="Circe Light"/>
                          <a:cs typeface="Circe Light"/>
                        </a:rPr>
                        <a:t>height</a:t>
                      </a:r>
                      <a:endParaRPr lang="ru-RU" sz="10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000" b="1">
                          <a:solidFill>
                            <a:srgbClr val="000000"/>
                          </a:solidFill>
                          <a:effectLst/>
                          <a:latin typeface="Circe Light"/>
                          <a:ea typeface="Circe Light"/>
                          <a:cs typeface="Circe Light"/>
                        </a:rPr>
                        <a:t>firmness</a:t>
                      </a:r>
                      <a:endParaRPr lang="ru-RU" sz="10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000" b="1">
                          <a:solidFill>
                            <a:srgbClr val="000000"/>
                          </a:solidFill>
                          <a:effectLst/>
                          <a:latin typeface="Circe Light"/>
                          <a:ea typeface="Circe Light"/>
                          <a:cs typeface="Circe Light"/>
                        </a:rPr>
                        <a:t>load</a:t>
                      </a:r>
                      <a:endParaRPr lang="ru-RU" sz="10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000" b="1">
                          <a:solidFill>
                            <a:srgbClr val="000000"/>
                          </a:solidFill>
                          <a:effectLst/>
                          <a:latin typeface="Circe Light"/>
                          <a:ea typeface="Circe Light"/>
                          <a:cs typeface="Circe Light"/>
                        </a:rPr>
                        <a:t>warranty</a:t>
                      </a:r>
                      <a:endParaRPr lang="ru-RU" sz="10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9252074"/>
                  </a:ext>
                </a:extLst>
              </a:tr>
              <a:tr h="0">
                <a:tc>
                  <a:txBody>
                    <a:bodyPr/>
                    <a:lstStyle/>
                    <a:p>
                      <a:pPr algn="ctr" rtl="0" hangingPunct="0">
                        <a:spcAft>
                          <a:spcPts val="0"/>
                        </a:spcAft>
                      </a:pPr>
                      <a:r>
                        <a:rPr lang="en" sz="1000">
                          <a:solidFill>
                            <a:srgbClr val="000000"/>
                          </a:solidFill>
                          <a:effectLst/>
                          <a:latin typeface="Circe Light"/>
                          <a:ea typeface="Circe Light"/>
                          <a:cs typeface="Circe Light"/>
                        </a:rPr>
                        <a:t>16 cm</a:t>
                      </a:r>
                      <a:endParaRPr lang="ru-RU" sz="10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000">
                          <a:solidFill>
                            <a:srgbClr val="000000"/>
                          </a:solidFill>
                          <a:effectLst/>
                          <a:latin typeface="Circe Light"/>
                          <a:ea typeface="Circe Light"/>
                          <a:cs typeface="Circe Light"/>
                        </a:rPr>
                        <a:t>medium</a:t>
                      </a:r>
                      <a:endParaRPr lang="ru-RU" sz="100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000">
                          <a:solidFill>
                            <a:srgbClr val="000000"/>
                          </a:solidFill>
                          <a:effectLst/>
                          <a:latin typeface="Circe Light"/>
                          <a:ea typeface="Circe Light"/>
                          <a:cs typeface="Circe Light"/>
                        </a:rPr>
                        <a:t>up to 90 kg</a:t>
                      </a:r>
                      <a:endParaRPr lang="ru-RU" sz="10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000">
                          <a:solidFill>
                            <a:srgbClr val="000000"/>
                          </a:solidFill>
                          <a:effectLst/>
                          <a:latin typeface="Circe Light"/>
                          <a:ea typeface="Circe Light"/>
                          <a:cs typeface="Circe Light"/>
                        </a:rPr>
                        <a:t>3 years</a:t>
                      </a:r>
                      <a:endParaRPr lang="ru-RU" sz="10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65744"/>
                  </a:ext>
                </a:extLst>
              </a:tr>
            </a:tbl>
          </a:graphicData>
        </a:graphic>
      </p:graphicFrame>
      <p:sp>
        <p:nvSpPr>
          <p:cNvPr id="34" name="Прямоугольник 33">
            <a:extLst>
              <a:ext uri="{FF2B5EF4-FFF2-40B4-BE49-F238E27FC236}">
                <a16:creationId xmlns:a16="http://schemas.microsoft.com/office/drawing/2014/main" id="{B8AE79E9-1E18-4230-94DF-53E056A9154F}"/>
              </a:ext>
            </a:extLst>
          </p:cNvPr>
          <p:cNvSpPr/>
          <p:nvPr/>
        </p:nvSpPr>
        <p:spPr>
          <a:xfrm>
            <a:off x="315956" y="1450995"/>
            <a:ext cx="811965" cy="324000"/>
          </a:xfrm>
          <a:prstGeom prst="rect">
            <a:avLst/>
          </a:prstGeom>
          <a:solidFill>
            <a:srgbClr val="FFFFFF"/>
          </a:solidFill>
        </p:spPr>
        <p:txBody>
          <a:bodyPr wrap="square" lIns="0" tIns="0" rIns="0" bIns="0" rtlCol="0">
            <a:noAutofit/>
          </a:bodyPr>
          <a:lstStyle/>
          <a:p>
            <a:pPr algn="ctr" rtl="0"/>
            <a:r>
              <a:rPr lang="en" sz="1050">
                <a:solidFill>
                  <a:schemeClr val="tx1">
                    <a:lumMod val="75000"/>
                    <a:lumOff val="25000"/>
                  </a:schemeClr>
                </a:solidFill>
              </a:rPr>
              <a:t>affordable price</a:t>
            </a:r>
          </a:p>
        </p:txBody>
      </p:sp>
      <p:sp>
        <p:nvSpPr>
          <p:cNvPr id="35" name="Прямоугольник 34">
            <a:extLst>
              <a:ext uri="{FF2B5EF4-FFF2-40B4-BE49-F238E27FC236}">
                <a16:creationId xmlns:a16="http://schemas.microsoft.com/office/drawing/2014/main" id="{270B636F-1CC5-41D8-8D09-F1DBA14175CD}"/>
              </a:ext>
            </a:extLst>
          </p:cNvPr>
          <p:cNvSpPr/>
          <p:nvPr/>
        </p:nvSpPr>
        <p:spPr>
          <a:xfrm>
            <a:off x="1349281" y="1450995"/>
            <a:ext cx="1026278" cy="324000"/>
          </a:xfrm>
          <a:prstGeom prst="rect">
            <a:avLst/>
          </a:prstGeom>
          <a:solidFill>
            <a:srgbClr val="FFFFFF"/>
          </a:solidFill>
        </p:spPr>
        <p:txBody>
          <a:bodyPr wrap="square" lIns="0" tIns="0" rIns="0" bIns="0" rtlCol="0">
            <a:noAutofit/>
          </a:bodyPr>
          <a:lstStyle/>
          <a:p>
            <a:pPr algn="ctr" rtl="0"/>
            <a:r>
              <a:rPr lang="en" sz="1050">
                <a:solidFill>
                  <a:schemeClr val="tx1">
                    <a:lumMod val="75000"/>
                    <a:lumOff val="25000"/>
                  </a:schemeClr>
                </a:solidFill>
              </a:rPr>
              <a:t>natural materials</a:t>
            </a:r>
          </a:p>
        </p:txBody>
      </p:sp>
      <p:sp>
        <p:nvSpPr>
          <p:cNvPr id="36" name="TextBox 35">
            <a:extLst>
              <a:ext uri="{FF2B5EF4-FFF2-40B4-BE49-F238E27FC236}">
                <a16:creationId xmlns:a16="http://schemas.microsoft.com/office/drawing/2014/main" id="{73261DD5-6557-43BD-A69E-C261CAA0662C}"/>
              </a:ext>
            </a:extLst>
          </p:cNvPr>
          <p:cNvSpPr txBox="1"/>
          <p:nvPr/>
        </p:nvSpPr>
        <p:spPr>
          <a:xfrm>
            <a:off x="722538" y="4235019"/>
            <a:ext cx="755114" cy="749132"/>
          </a:xfrm>
          <a:prstGeom prst="rect">
            <a:avLst/>
          </a:prstGeom>
          <a:noFill/>
        </p:spPr>
        <p:txBody>
          <a:bodyPr wrap="square" lIns="0" tIns="0" rIns="0" bIns="0" rtlCol="0" anchor="ctr">
            <a:prstTxWarp prst="textArchUp">
              <a:avLst/>
            </a:prstTxWarp>
            <a:noAutofit/>
          </a:bodyPr>
          <a:lstStyle/>
          <a:p>
            <a:pPr algn="ctr" rtl="0"/>
            <a:r>
              <a:rPr lang="en" sz="1100">
                <a:solidFill>
                  <a:schemeClr val="bg1"/>
                </a:solidFill>
              </a:rPr>
              <a:t>single-sided mattress</a:t>
            </a:r>
          </a:p>
        </p:txBody>
      </p:sp>
    </p:spTree>
    <p:extLst>
      <p:ext uri="{BB962C8B-B14F-4D97-AF65-F5344CB8AC3E}">
        <p14:creationId xmlns:p14="http://schemas.microsoft.com/office/powerpoint/2010/main" val="232036339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297346" y="149979"/>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HALAL</a:t>
            </a:r>
            <a:endParaRPr lang="ru-RU" sz="2000" dirty="0"/>
          </a:p>
        </p:txBody>
      </p:sp>
      <p:sp>
        <p:nvSpPr>
          <p:cNvPr id="4" name="TextBox 3"/>
          <p:cNvSpPr txBox="1"/>
          <p:nvPr/>
        </p:nvSpPr>
        <p:spPr>
          <a:xfrm>
            <a:off x="6108291" y="686913"/>
            <a:ext cx="3404230" cy="1694951"/>
          </a:xfrm>
          <a:prstGeom prst="rect">
            <a:avLst/>
          </a:prstGeom>
          <a:noFill/>
        </p:spPr>
        <p:txBody>
          <a:bodyPr wrap="square" rtlCol="0">
            <a:spAutoFit/>
          </a:bodyPr>
          <a:lstStyle/>
          <a:p>
            <a:pPr rtl="0"/>
            <a:r>
              <a:rPr lang="en" sz="2000">
                <a:solidFill>
                  <a:schemeClr val="accent1"/>
                </a:solidFill>
                <a:latin typeface="Circe"/>
                <a:ea typeface="Circe"/>
                <a:cs typeface="Circe"/>
                <a:sym typeface="Circe"/>
              </a:rPr>
              <a:t>KONFOR Model</a:t>
            </a:r>
          </a:p>
          <a:p>
            <a:pPr rtl="0"/>
            <a:r>
              <a:rPr lang="en" sz="2000"/>
              <a:t> </a:t>
            </a:r>
            <a:r>
              <a:rPr lang="en" sz="1200"/>
              <a:t>- comfort (Turk.)</a:t>
            </a:r>
          </a:p>
          <a:p>
            <a:pPr rtl="0"/>
            <a:endParaRPr lang="ru-RU" sz="1200" dirty="0"/>
          </a:p>
          <a:p>
            <a:pPr rtl="0">
              <a:lnSpc>
                <a:spcPct val="150000"/>
              </a:lnSpc>
            </a:pPr>
            <a:r>
              <a:rPr lang="en" sz="1200"/>
              <a:t>provides effective support for the body during sleep owing to the proper weight distribution across the mattress</a:t>
            </a:r>
            <a:endParaRPr lang="ru-RU" sz="1200" dirty="0">
              <a:sym typeface="Circe"/>
            </a:endParaRPr>
          </a:p>
        </p:txBody>
      </p:sp>
      <p:sp>
        <p:nvSpPr>
          <p:cNvPr id="5" name="Прямоугольник 4"/>
          <p:cNvSpPr/>
          <p:nvPr/>
        </p:nvSpPr>
        <p:spPr>
          <a:xfrm>
            <a:off x="6249828" y="2607832"/>
            <a:ext cx="3201311" cy="2031325"/>
          </a:xfrm>
          <a:prstGeom prst="rect">
            <a:avLst/>
          </a:prstGeom>
        </p:spPr>
        <p:txBody>
          <a:bodyPr wrap="square" rtlCol="0">
            <a:spAutoFit/>
          </a:bodyPr>
          <a:lstStyle/>
          <a:p>
            <a:pPr marL="177800" indent="-177800" rtl="0">
              <a:lnSpc>
                <a:spcPct val="150000"/>
              </a:lnSpc>
              <a:buAutoNum type="arabicPeriod"/>
            </a:pPr>
            <a:r>
              <a:rPr lang="en" sz="1200" dirty="0"/>
              <a:t>Polyester fiber-based padded jacquard</a:t>
            </a:r>
          </a:p>
          <a:p>
            <a:pPr marL="177800" indent="-177800" rtl="0">
              <a:lnSpc>
                <a:spcPct val="150000"/>
              </a:lnSpc>
              <a:buAutoNum type="arabicPeriod"/>
            </a:pPr>
            <a:r>
              <a:rPr lang="en" sz="1200" dirty="0"/>
              <a:t>Orto Foam</a:t>
            </a:r>
            <a:endParaRPr lang="ru-RU" sz="1200" dirty="0"/>
          </a:p>
          <a:p>
            <a:pPr marL="177800" indent="-177800" rtl="0">
              <a:lnSpc>
                <a:spcPct val="150000"/>
              </a:lnSpc>
              <a:buFontTx/>
              <a:buAutoNum type="arabicPeriod"/>
            </a:pPr>
            <a:r>
              <a:rPr lang="en" sz="1200" dirty="0"/>
              <a:t>White felt</a:t>
            </a:r>
          </a:p>
          <a:p>
            <a:pPr marL="177800" indent="-177800" rtl="0">
              <a:lnSpc>
                <a:spcPct val="150000"/>
              </a:lnSpc>
            </a:pPr>
            <a:r>
              <a:rPr lang="en" sz="1200" dirty="0"/>
              <a:t>4.  Pocket spring </a:t>
            </a:r>
            <a:r>
              <a:rPr lang="en" sz="1200" dirty="0" smtClean="0"/>
              <a:t>unit, </a:t>
            </a:r>
            <a:r>
              <a:rPr lang="en" sz="1200" dirty="0"/>
              <a:t>h </a:t>
            </a:r>
            <a:r>
              <a:rPr lang="ru-RU" sz="1200" dirty="0" smtClean="0"/>
              <a:t>– </a:t>
            </a:r>
            <a:r>
              <a:rPr lang="en" sz="1200" dirty="0" smtClean="0"/>
              <a:t>12 cm</a:t>
            </a:r>
            <a:endParaRPr lang="en" sz="1200" dirty="0"/>
          </a:p>
          <a:p>
            <a:pPr marL="177800" indent="-177800" rtl="0">
              <a:lnSpc>
                <a:spcPct val="150000"/>
              </a:lnSpc>
            </a:pPr>
            <a:r>
              <a:rPr lang="en" sz="1200" dirty="0"/>
              <a:t>5.  White felt</a:t>
            </a:r>
          </a:p>
          <a:p>
            <a:pPr marL="177800" indent="-177800" rtl="0">
              <a:lnSpc>
                <a:spcPct val="150000"/>
              </a:lnSpc>
            </a:pPr>
            <a:r>
              <a:rPr lang="en" sz="1200" dirty="0"/>
              <a:t>6. Mattress edge reinforcement </a:t>
            </a:r>
            <a:r>
              <a:rPr lang="en" sz="1200" dirty="0" smtClean="0"/>
              <a:t>system</a:t>
            </a:r>
            <a:endParaRPr lang="en" sz="1200" dirty="0"/>
          </a:p>
          <a:p>
            <a:pPr marL="177800" indent="-177800" rtl="0">
              <a:lnSpc>
                <a:spcPct val="150000"/>
              </a:lnSpc>
            </a:pPr>
            <a:r>
              <a:rPr lang="en" sz="1200" dirty="0"/>
              <a:t>7. Polyester fiber-based padded jacquard</a:t>
            </a: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37" y="1557927"/>
            <a:ext cx="5771112" cy="3967632"/>
          </a:xfrm>
          <a:prstGeom prst="rect">
            <a:avLst/>
          </a:prstGeom>
        </p:spPr>
      </p:pic>
      <p:pic>
        <p:nvPicPr>
          <p:cNvPr id="18" name="Picture 4" descr="C:\Users\ASUS\Desktop\123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6195" y="5427307"/>
            <a:ext cx="3730941" cy="457151"/>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22" name="Овал 11"/>
          <p:cNvSpPr/>
          <p:nvPr/>
        </p:nvSpPr>
        <p:spPr>
          <a:xfrm rot="7200000" flipH="1">
            <a:off x="6095101" y="5011007"/>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pic>
        <p:nvPicPr>
          <p:cNvPr id="23" name="Picture 2" descr="C:\Users\ASUS\Desktop\rftghj.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346" y="703113"/>
            <a:ext cx="1959482" cy="6967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SUS\Desktop\кенго.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642"/>
          <a:stretch/>
        </p:blipFill>
        <p:spPr bwMode="auto">
          <a:xfrm>
            <a:off x="2619015" y="673358"/>
            <a:ext cx="879526" cy="884569"/>
          </a:xfrm>
          <a:prstGeom prst="rect">
            <a:avLst/>
          </a:prstGeom>
          <a:noFill/>
          <a:extLst>
            <a:ext uri="{909E8E84-426E-40DD-AFC4-6F175D3DCCD1}">
              <a14:hiddenFill xmlns:a14="http://schemas.microsoft.com/office/drawing/2010/main">
                <a:solidFill>
                  <a:srgbClr val="FFFFFF"/>
                </a:solidFill>
              </a14:hiddenFill>
            </a:ext>
          </a:extLst>
        </p:spPr>
      </p:pic>
      <p:pic>
        <p:nvPicPr>
          <p:cNvPr id="25" name="Рисунок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sp>
        <p:nvSpPr>
          <p:cNvPr id="26" name="Прямоугольник 25"/>
          <p:cNvSpPr/>
          <p:nvPr/>
        </p:nvSpPr>
        <p:spPr>
          <a:xfrm>
            <a:off x="3738469" y="2403696"/>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1</a:t>
            </a:r>
          </a:p>
        </p:txBody>
      </p:sp>
      <p:sp>
        <p:nvSpPr>
          <p:cNvPr id="27" name="Прямоугольник 26"/>
          <p:cNvSpPr/>
          <p:nvPr/>
        </p:nvSpPr>
        <p:spPr>
          <a:xfrm>
            <a:off x="3668122" y="3005767"/>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2</a:t>
            </a:r>
          </a:p>
        </p:txBody>
      </p:sp>
      <p:sp>
        <p:nvSpPr>
          <p:cNvPr id="28" name="Прямоугольник 27"/>
          <p:cNvSpPr/>
          <p:nvPr/>
        </p:nvSpPr>
        <p:spPr>
          <a:xfrm>
            <a:off x="3549067" y="3330479"/>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3</a:t>
            </a:r>
          </a:p>
        </p:txBody>
      </p:sp>
      <p:sp>
        <p:nvSpPr>
          <p:cNvPr id="29" name="Прямоугольник 28"/>
          <p:cNvSpPr/>
          <p:nvPr/>
        </p:nvSpPr>
        <p:spPr>
          <a:xfrm>
            <a:off x="3690604" y="3484971"/>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4</a:t>
            </a:r>
          </a:p>
        </p:txBody>
      </p:sp>
      <p:sp>
        <p:nvSpPr>
          <p:cNvPr id="30" name="Прямоугольник 29"/>
          <p:cNvSpPr/>
          <p:nvPr/>
        </p:nvSpPr>
        <p:spPr>
          <a:xfrm>
            <a:off x="3851150" y="3804685"/>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5</a:t>
            </a:r>
          </a:p>
        </p:txBody>
      </p:sp>
      <p:sp>
        <p:nvSpPr>
          <p:cNvPr id="31" name="Прямоугольник 30"/>
          <p:cNvSpPr/>
          <p:nvPr/>
        </p:nvSpPr>
        <p:spPr>
          <a:xfrm>
            <a:off x="3738469" y="4313450"/>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7</a:t>
            </a:r>
          </a:p>
        </p:txBody>
      </p:sp>
      <p:sp>
        <p:nvSpPr>
          <p:cNvPr id="32" name="Прямоугольник 31"/>
          <p:cNvSpPr/>
          <p:nvPr/>
        </p:nvSpPr>
        <p:spPr>
          <a:xfrm>
            <a:off x="4636349" y="2994502"/>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6</a:t>
            </a:r>
          </a:p>
        </p:txBody>
      </p:sp>
      <p:sp>
        <p:nvSpPr>
          <p:cNvPr id="33" name="Прямоугольник 32">
            <a:extLst>
              <a:ext uri="{FF2B5EF4-FFF2-40B4-BE49-F238E27FC236}">
                <a16:creationId xmlns:a16="http://schemas.microsoft.com/office/drawing/2014/main" id="{FC3DD9BC-FE4D-4A0E-AD98-ED5879460DC1}"/>
              </a:ext>
            </a:extLst>
          </p:cNvPr>
          <p:cNvSpPr/>
          <p:nvPr/>
        </p:nvSpPr>
        <p:spPr>
          <a:xfrm>
            <a:off x="192953" y="1228842"/>
            <a:ext cx="1115761" cy="324000"/>
          </a:xfrm>
          <a:prstGeom prst="rect">
            <a:avLst/>
          </a:prstGeom>
          <a:solidFill>
            <a:srgbClr val="FFFFFF"/>
          </a:solidFill>
        </p:spPr>
        <p:txBody>
          <a:bodyPr wrap="square" lIns="0" tIns="0" rIns="0" bIns="0" rtlCol="0">
            <a:noAutofit/>
          </a:bodyPr>
          <a:lstStyle/>
          <a:p>
            <a:pPr algn="ctr" rtl="0"/>
            <a:r>
              <a:rPr lang="en" sz="1050">
                <a:solidFill>
                  <a:schemeClr val="tx1">
                    <a:lumMod val="75000"/>
                    <a:lumOff val="25000"/>
                  </a:schemeClr>
                </a:solidFill>
              </a:rPr>
              <a:t>anatomicity</a:t>
            </a:r>
            <a:endParaRPr lang="ru-RU" sz="1050" dirty="0">
              <a:solidFill>
                <a:schemeClr val="tx1">
                  <a:lumMod val="75000"/>
                  <a:lumOff val="25000"/>
                </a:schemeClr>
              </a:solidFill>
            </a:endParaRPr>
          </a:p>
        </p:txBody>
      </p:sp>
      <p:sp>
        <p:nvSpPr>
          <p:cNvPr id="34" name="Прямоугольник 33">
            <a:extLst>
              <a:ext uri="{FF2B5EF4-FFF2-40B4-BE49-F238E27FC236}">
                <a16:creationId xmlns:a16="http://schemas.microsoft.com/office/drawing/2014/main" id="{22C1A5BD-9096-4DC3-9753-FD54E06D9CCA}"/>
              </a:ext>
            </a:extLst>
          </p:cNvPr>
          <p:cNvSpPr/>
          <p:nvPr/>
        </p:nvSpPr>
        <p:spPr>
          <a:xfrm>
            <a:off x="1442952" y="1228842"/>
            <a:ext cx="1026278" cy="324000"/>
          </a:xfrm>
          <a:prstGeom prst="rect">
            <a:avLst/>
          </a:prstGeom>
          <a:solidFill>
            <a:srgbClr val="FFFFFF"/>
          </a:solidFill>
        </p:spPr>
        <p:txBody>
          <a:bodyPr wrap="square" lIns="0" tIns="0" rIns="0" bIns="0" rtlCol="0">
            <a:noAutofit/>
          </a:bodyPr>
          <a:lstStyle/>
          <a:p>
            <a:pPr algn="ctr" rtl="0"/>
            <a:r>
              <a:rPr lang="en" sz="1050" dirty="0">
                <a:solidFill>
                  <a:schemeClr val="tx1">
                    <a:lumMod val="75000"/>
                    <a:lumOff val="25000"/>
                  </a:schemeClr>
                </a:solidFill>
              </a:rPr>
              <a:t>comfort</a:t>
            </a:r>
          </a:p>
        </p:txBody>
      </p:sp>
      <p:sp>
        <p:nvSpPr>
          <p:cNvPr id="35" name="Прямоугольник 34">
            <a:extLst>
              <a:ext uri="{FF2B5EF4-FFF2-40B4-BE49-F238E27FC236}">
                <a16:creationId xmlns:a16="http://schemas.microsoft.com/office/drawing/2014/main" id="{546C6255-09E1-4520-98AB-8A9681EB0530}"/>
              </a:ext>
            </a:extLst>
          </p:cNvPr>
          <p:cNvSpPr/>
          <p:nvPr/>
        </p:nvSpPr>
        <p:spPr>
          <a:xfrm>
            <a:off x="2613589" y="1228842"/>
            <a:ext cx="1026278" cy="324000"/>
          </a:xfrm>
          <a:prstGeom prst="rect">
            <a:avLst/>
          </a:prstGeom>
          <a:solidFill>
            <a:srgbClr val="FFFFFF"/>
          </a:solidFill>
        </p:spPr>
        <p:txBody>
          <a:bodyPr wrap="square" lIns="0" tIns="0" rIns="0" bIns="0" rtlCol="0">
            <a:noAutofit/>
          </a:bodyPr>
          <a:lstStyle/>
          <a:p>
            <a:pPr algn="ctr" rtl="0"/>
            <a:r>
              <a:rPr lang="en" sz="1050">
                <a:solidFill>
                  <a:schemeClr val="tx1">
                    <a:lumMod val="75000"/>
                    <a:lumOff val="25000"/>
                  </a:schemeClr>
                </a:solidFill>
              </a:rPr>
              <a:t>natural materials</a:t>
            </a:r>
          </a:p>
        </p:txBody>
      </p:sp>
      <p:graphicFrame>
        <p:nvGraphicFramePr>
          <p:cNvPr id="36" name="Таблица 35">
            <a:extLst>
              <a:ext uri="{FF2B5EF4-FFF2-40B4-BE49-F238E27FC236}">
                <a16:creationId xmlns:a16="http://schemas.microsoft.com/office/drawing/2014/main" id="{721713A8-BFE3-4975-9EDE-95D9AE2F5866}"/>
              </a:ext>
            </a:extLst>
          </p:cNvPr>
          <p:cNvGraphicFramePr>
            <a:graphicFrameLocks noGrp="1"/>
          </p:cNvGraphicFramePr>
          <p:nvPr>
            <p:extLst>
              <p:ext uri="{D42A27DB-BD31-4B8C-83A1-F6EECF244321}">
                <p14:modId xmlns:p14="http://schemas.microsoft.com/office/powerpoint/2010/main" val="908415055"/>
              </p:ext>
            </p:extLst>
          </p:nvPr>
        </p:nvGraphicFramePr>
        <p:xfrm>
          <a:off x="5183678" y="5953946"/>
          <a:ext cx="4248000" cy="335280"/>
        </p:xfrm>
        <a:graphic>
          <a:graphicData uri="http://schemas.openxmlformats.org/drawingml/2006/table">
            <a:tbl>
              <a:tblPr firstRow="1" firstCol="1" bandRow="1"/>
              <a:tblGrid>
                <a:gridCol w="936000">
                  <a:extLst>
                    <a:ext uri="{9D8B030D-6E8A-4147-A177-3AD203B41FA5}">
                      <a16:colId xmlns:a16="http://schemas.microsoft.com/office/drawing/2014/main" val="1395111029"/>
                    </a:ext>
                  </a:extLst>
                </a:gridCol>
                <a:gridCol w="1080000">
                  <a:extLst>
                    <a:ext uri="{9D8B030D-6E8A-4147-A177-3AD203B41FA5}">
                      <a16:colId xmlns:a16="http://schemas.microsoft.com/office/drawing/2014/main" val="2216613737"/>
                    </a:ext>
                  </a:extLst>
                </a:gridCol>
                <a:gridCol w="1260000">
                  <a:extLst>
                    <a:ext uri="{9D8B030D-6E8A-4147-A177-3AD203B41FA5}">
                      <a16:colId xmlns:a16="http://schemas.microsoft.com/office/drawing/2014/main" val="3442345717"/>
                    </a:ext>
                  </a:extLst>
                </a:gridCol>
                <a:gridCol w="972000">
                  <a:extLst>
                    <a:ext uri="{9D8B030D-6E8A-4147-A177-3AD203B41FA5}">
                      <a16:colId xmlns:a16="http://schemas.microsoft.com/office/drawing/2014/main" val="4125413610"/>
                    </a:ext>
                  </a:extLst>
                </a:gridCol>
              </a:tblGrid>
              <a:tr h="0">
                <a:tc>
                  <a:txBody>
                    <a:bodyPr/>
                    <a:lstStyle/>
                    <a:p>
                      <a:pPr algn="ctr" rtl="0" hangingPunct="0">
                        <a:spcAft>
                          <a:spcPts val="0"/>
                        </a:spcAft>
                      </a:pPr>
                      <a:r>
                        <a:rPr lang="en" sz="1100" b="1">
                          <a:solidFill>
                            <a:srgbClr val="000000"/>
                          </a:solidFill>
                          <a:effectLst/>
                          <a:latin typeface="Circe Light"/>
                          <a:ea typeface="Circe Light"/>
                          <a:cs typeface="Circe Light"/>
                        </a:rPr>
                        <a:t>height</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b="1">
                          <a:solidFill>
                            <a:srgbClr val="000000"/>
                          </a:solidFill>
                          <a:effectLst/>
                          <a:latin typeface="Circe Light"/>
                          <a:ea typeface="Circe Light"/>
                          <a:cs typeface="Circe Light"/>
                        </a:rPr>
                        <a:t>firmness</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b="1">
                          <a:solidFill>
                            <a:srgbClr val="000000"/>
                          </a:solidFill>
                          <a:effectLst/>
                          <a:latin typeface="Circe Light"/>
                          <a:ea typeface="Circe Light"/>
                          <a:cs typeface="Circe Light"/>
                        </a:rPr>
                        <a:t>load</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b="1">
                          <a:solidFill>
                            <a:srgbClr val="000000"/>
                          </a:solidFill>
                          <a:effectLst/>
                          <a:latin typeface="Circe Light"/>
                          <a:ea typeface="Circe Light"/>
                          <a:cs typeface="Circe Light"/>
                        </a:rPr>
                        <a:t>Warranty</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9252074"/>
                  </a:ext>
                </a:extLst>
              </a:tr>
              <a:tr h="0">
                <a:tc>
                  <a:txBody>
                    <a:bodyPr/>
                    <a:lstStyle/>
                    <a:p>
                      <a:pPr algn="ctr" rtl="0" hangingPunct="0">
                        <a:spcAft>
                          <a:spcPts val="0"/>
                        </a:spcAft>
                      </a:pPr>
                      <a:r>
                        <a:rPr lang="en" sz="1100">
                          <a:solidFill>
                            <a:srgbClr val="000000"/>
                          </a:solidFill>
                          <a:effectLst/>
                          <a:latin typeface="Circe Light"/>
                          <a:ea typeface="Circe Light"/>
                          <a:cs typeface="Circe Light"/>
                        </a:rPr>
                        <a:t>16 cm</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a:solidFill>
                            <a:srgbClr val="000000"/>
                          </a:solidFill>
                          <a:effectLst/>
                          <a:latin typeface="Circe Light"/>
                          <a:ea typeface="Circe Light"/>
                          <a:cs typeface="Circe Light"/>
                        </a:rPr>
                        <a:t>above medium</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a:solidFill>
                            <a:srgbClr val="000000"/>
                          </a:solidFill>
                          <a:effectLst/>
                          <a:latin typeface="Circe Light"/>
                          <a:ea typeface="Circe Light"/>
                          <a:cs typeface="Circe Light"/>
                        </a:rPr>
                        <a:t>up to 110 kg</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a:solidFill>
                            <a:srgbClr val="000000"/>
                          </a:solidFill>
                          <a:effectLst/>
                          <a:latin typeface="Circe Light"/>
                          <a:ea typeface="Circe Light"/>
                          <a:cs typeface="Circe Light"/>
                        </a:rPr>
                        <a:t>5 years</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65744"/>
                  </a:ext>
                </a:extLst>
              </a:tr>
            </a:tbl>
          </a:graphicData>
        </a:graphic>
      </p:graphicFrame>
      <p:pic>
        <p:nvPicPr>
          <p:cNvPr id="37" name="Picture 4">
            <a:extLst>
              <a:ext uri="{FF2B5EF4-FFF2-40B4-BE49-F238E27FC236}">
                <a16:creationId xmlns:a16="http://schemas.microsoft.com/office/drawing/2014/main" id="{CBBFB6AF-2258-4B56-8FD8-C75D11C5F3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23921" y="4123810"/>
            <a:ext cx="965477" cy="97155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F3157896-1ED5-4BE9-A3C5-4BD53A4806A6}"/>
              </a:ext>
            </a:extLst>
          </p:cNvPr>
          <p:cNvSpPr txBox="1"/>
          <p:nvPr/>
        </p:nvSpPr>
        <p:spPr>
          <a:xfrm>
            <a:off x="722538" y="4235019"/>
            <a:ext cx="755114" cy="749132"/>
          </a:xfrm>
          <a:prstGeom prst="rect">
            <a:avLst/>
          </a:prstGeom>
          <a:noFill/>
        </p:spPr>
        <p:txBody>
          <a:bodyPr wrap="square" lIns="0" tIns="0" rIns="0" bIns="0" rtlCol="0" anchor="ctr">
            <a:prstTxWarp prst="textArchUp">
              <a:avLst/>
            </a:prstTxWarp>
            <a:noAutofit/>
          </a:bodyPr>
          <a:lstStyle/>
          <a:p>
            <a:pPr algn="ctr" rtl="0"/>
            <a:r>
              <a:rPr lang="en" sz="1100">
                <a:solidFill>
                  <a:schemeClr val="bg1"/>
                </a:solidFill>
              </a:rPr>
              <a:t>single-sided mattress</a:t>
            </a:r>
          </a:p>
        </p:txBody>
      </p:sp>
    </p:spTree>
    <p:extLst>
      <p:ext uri="{BB962C8B-B14F-4D97-AF65-F5344CB8AC3E}">
        <p14:creationId xmlns:p14="http://schemas.microsoft.com/office/powerpoint/2010/main" val="3176089906"/>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18585" b="11230"/>
          <a:stretch/>
        </p:blipFill>
        <p:spPr>
          <a:xfrm>
            <a:off x="1758719" y="405859"/>
            <a:ext cx="9053443" cy="4236432"/>
          </a:xfrm>
          <a:prstGeom prst="rect">
            <a:avLst/>
          </a:prstGeom>
        </p:spPr>
      </p:pic>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317590" y="405859"/>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pic>
        <p:nvPicPr>
          <p:cNvPr id="16" name="Picture 3" descr="G:\Den4ik\11 Апрель\13 Лера патрикеева\6 Презентация\автомат сис.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2381" y="8167700"/>
            <a:ext cx="191729" cy="277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743127" y="1800052"/>
            <a:ext cx="2031184" cy="4513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4" name="TextBox 1"/>
          <p:cNvSpPr txBox="1"/>
          <p:nvPr/>
        </p:nvSpPr>
        <p:spPr>
          <a:xfrm>
            <a:off x="209490" y="179772"/>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HALAL.  Dilek and Konfor mattress appearance</a:t>
            </a:r>
            <a:endParaRPr lang="ru-RU" sz="2000" dirty="0"/>
          </a:p>
        </p:txBody>
      </p:sp>
      <p:sp>
        <p:nvSpPr>
          <p:cNvPr id="15" name="TextBox 1"/>
          <p:cNvSpPr txBox="1"/>
          <p:nvPr/>
        </p:nvSpPr>
        <p:spPr>
          <a:xfrm>
            <a:off x="4051160" y="2284520"/>
            <a:ext cx="233268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11" y="4739555"/>
            <a:ext cx="2763902" cy="1842600"/>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0461" y="4744206"/>
            <a:ext cx="2763900" cy="1842600"/>
          </a:xfrm>
          <a:prstGeom prst="rect">
            <a:avLst/>
          </a:prstGeom>
        </p:spPr>
      </p:pic>
      <p:sp>
        <p:nvSpPr>
          <p:cNvPr id="17" name="Овал 11"/>
          <p:cNvSpPr/>
          <p:nvPr/>
        </p:nvSpPr>
        <p:spPr>
          <a:xfrm rot="18000000" flipH="1">
            <a:off x="9115606" y="-2108512"/>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1353" y="4710845"/>
            <a:ext cx="2876856" cy="1917726"/>
          </a:xfrm>
          <a:prstGeom prst="rect">
            <a:avLst/>
          </a:prstGeom>
        </p:spPr>
      </p:pic>
      <p:pic>
        <p:nvPicPr>
          <p:cNvPr id="10" name="Рисунок 9"/>
          <p:cNvPicPr>
            <a:picLocks noChangeAspect="1"/>
          </p:cNvPicPr>
          <p:nvPr/>
        </p:nvPicPr>
        <p:blipFill rotWithShape="1">
          <a:blip r:embed="rId8" cstate="print">
            <a:extLst>
              <a:ext uri="{28A0092B-C50C-407E-A947-70E740481C1C}">
                <a14:useLocalDpi xmlns:a14="http://schemas.microsoft.com/office/drawing/2010/main" val="0"/>
              </a:ext>
            </a:extLst>
          </a:blip>
          <a:srcRect l="6699" b="9055"/>
          <a:stretch/>
        </p:blipFill>
        <p:spPr>
          <a:xfrm>
            <a:off x="6119628" y="4710845"/>
            <a:ext cx="2879698" cy="1871310"/>
          </a:xfrm>
          <a:prstGeom prst="rect">
            <a:avLst/>
          </a:prstGeom>
        </p:spPr>
      </p:pic>
    </p:spTree>
    <p:extLst>
      <p:ext uri="{BB962C8B-B14F-4D97-AF65-F5344CB8AC3E}">
        <p14:creationId xmlns:p14="http://schemas.microsoft.com/office/powerpoint/2010/main" val="798227517"/>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297346" y="148432"/>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HALAL</a:t>
            </a:r>
            <a:endParaRPr lang="ru-RU" sz="2000" dirty="0"/>
          </a:p>
        </p:txBody>
      </p:sp>
      <p:sp>
        <p:nvSpPr>
          <p:cNvPr id="4" name="TextBox 3"/>
          <p:cNvSpPr txBox="1"/>
          <p:nvPr/>
        </p:nvSpPr>
        <p:spPr>
          <a:xfrm>
            <a:off x="6115050" y="361027"/>
            <a:ext cx="3264036" cy="2369880"/>
          </a:xfrm>
          <a:prstGeom prst="rect">
            <a:avLst/>
          </a:prstGeom>
          <a:noFill/>
        </p:spPr>
        <p:txBody>
          <a:bodyPr wrap="square" rtlCol="0">
            <a:spAutoFit/>
          </a:bodyPr>
          <a:lstStyle/>
          <a:p>
            <a:pPr rtl="0"/>
            <a:r>
              <a:rPr lang="en" sz="2000">
                <a:solidFill>
                  <a:schemeClr val="accent1"/>
                </a:solidFill>
                <a:latin typeface="Circe"/>
                <a:ea typeface="Circe"/>
                <a:cs typeface="Circe"/>
                <a:sym typeface="Circe"/>
              </a:rPr>
              <a:t>DESTEK Model</a:t>
            </a:r>
          </a:p>
          <a:p>
            <a:pPr rtl="0"/>
            <a:r>
              <a:rPr lang="en" sz="2000"/>
              <a:t> </a:t>
            </a:r>
            <a:r>
              <a:rPr lang="en" sz="1200"/>
              <a:t>- support (Turk.)</a:t>
            </a:r>
            <a:endParaRPr lang="en-US" sz="1200" dirty="0"/>
          </a:p>
          <a:p>
            <a:pPr rtl="0"/>
            <a:endParaRPr lang="en-US" sz="1200" dirty="0"/>
          </a:p>
          <a:p>
            <a:pPr rtl="0">
              <a:lnSpc>
                <a:spcPct val="150000"/>
              </a:lnSpc>
            </a:pPr>
            <a:r>
              <a:rPr lang="en" sz="1200"/>
              <a:t>Sleeping on such a mattress will make you feel comfortable and replenish the energy spent by the body during the day.</a:t>
            </a:r>
          </a:p>
          <a:p>
            <a:pPr rtl="0">
              <a:lnSpc>
                <a:spcPct val="150000"/>
              </a:lnSpc>
            </a:pPr>
            <a:r>
              <a:rPr lang="en" sz="1200"/>
              <a:t> </a:t>
            </a:r>
            <a:endParaRPr lang="ru-RU" sz="1200" dirty="0"/>
          </a:p>
          <a:p>
            <a:pPr rtl="0"/>
            <a:endParaRPr lang="ru-RU" sz="1200" dirty="0">
              <a:sym typeface="Circe"/>
            </a:endParaRPr>
          </a:p>
          <a:p>
            <a:pPr rtl="0"/>
            <a:r>
              <a:rPr lang="en" sz="1200">
                <a:sym typeface="Circe"/>
              </a:rPr>
              <a:t> </a:t>
            </a:r>
            <a:endParaRPr lang="ru-RU" sz="1200" dirty="0">
              <a:sym typeface="Circe"/>
            </a:endParaRPr>
          </a:p>
        </p:txBody>
      </p:sp>
      <p:sp>
        <p:nvSpPr>
          <p:cNvPr id="5" name="Прямоугольник 4"/>
          <p:cNvSpPr/>
          <p:nvPr/>
        </p:nvSpPr>
        <p:spPr>
          <a:xfrm>
            <a:off x="5984517" y="2295096"/>
            <a:ext cx="3525101" cy="2585323"/>
          </a:xfrm>
          <a:prstGeom prst="rect">
            <a:avLst/>
          </a:prstGeom>
        </p:spPr>
        <p:txBody>
          <a:bodyPr wrap="square" rtlCol="0">
            <a:spAutoFit/>
          </a:bodyPr>
          <a:lstStyle/>
          <a:p>
            <a:pPr marL="177800" indent="-177800" rtl="0">
              <a:lnSpc>
                <a:spcPct val="150000"/>
              </a:lnSpc>
              <a:buAutoNum type="arabicPeriod"/>
            </a:pPr>
            <a:r>
              <a:rPr lang="en" sz="1200" dirty="0"/>
              <a:t>Polyester fiber- and highly elastic foam-based padded knitted fabric</a:t>
            </a:r>
          </a:p>
          <a:p>
            <a:pPr marL="177800" indent="-177800" rtl="0">
              <a:lnSpc>
                <a:spcPct val="150000"/>
              </a:lnSpc>
              <a:buAutoNum type="arabicPeriod"/>
            </a:pPr>
            <a:r>
              <a:rPr lang="en" sz="1200" dirty="0"/>
              <a:t>Orto Foam</a:t>
            </a:r>
            <a:endParaRPr lang="ru-RU" sz="1200" dirty="0"/>
          </a:p>
          <a:p>
            <a:pPr marL="177800" indent="-177800" rtl="0">
              <a:lnSpc>
                <a:spcPct val="150000"/>
              </a:lnSpc>
              <a:buFontTx/>
              <a:buAutoNum type="arabicPeriod"/>
            </a:pPr>
            <a:r>
              <a:rPr lang="en" sz="1200" dirty="0"/>
              <a:t>White felt</a:t>
            </a:r>
          </a:p>
          <a:p>
            <a:pPr marL="177800" indent="-177800" rtl="0">
              <a:lnSpc>
                <a:spcPct val="150000"/>
              </a:lnSpc>
            </a:pPr>
            <a:r>
              <a:rPr lang="en" sz="1200" dirty="0"/>
              <a:t>4. Pocket spring </a:t>
            </a:r>
            <a:r>
              <a:rPr lang="en" sz="1200" dirty="0" smtClean="0"/>
              <a:t>unit, </a:t>
            </a:r>
            <a:r>
              <a:rPr lang="en" sz="1200" dirty="0"/>
              <a:t>h </a:t>
            </a:r>
            <a:r>
              <a:rPr lang="en" sz="1200" dirty="0" smtClean="0"/>
              <a:t>– </a:t>
            </a:r>
            <a:r>
              <a:rPr lang="en" sz="1200" dirty="0"/>
              <a:t>15 </a:t>
            </a:r>
            <a:r>
              <a:rPr lang="en" sz="1200" dirty="0" smtClean="0"/>
              <a:t>cm</a:t>
            </a:r>
            <a:endParaRPr lang="en" sz="1200" dirty="0"/>
          </a:p>
          <a:p>
            <a:pPr marL="177800" indent="-177800" rtl="0">
              <a:lnSpc>
                <a:spcPct val="150000"/>
              </a:lnSpc>
            </a:pPr>
            <a:r>
              <a:rPr lang="en" sz="1200" dirty="0"/>
              <a:t>5. White felt</a:t>
            </a:r>
          </a:p>
          <a:p>
            <a:pPr marL="177800" indent="-177800" rtl="0">
              <a:lnSpc>
                <a:spcPct val="150000"/>
              </a:lnSpc>
            </a:pPr>
            <a:r>
              <a:rPr lang="en" sz="1200" dirty="0"/>
              <a:t>6. Mattress edge reinforcement </a:t>
            </a:r>
            <a:r>
              <a:rPr lang="en" sz="1200" dirty="0" smtClean="0"/>
              <a:t>system</a:t>
            </a:r>
            <a:endParaRPr lang="en" sz="1200" dirty="0"/>
          </a:p>
          <a:p>
            <a:pPr marL="177800" indent="-177800" rtl="0">
              <a:lnSpc>
                <a:spcPct val="150000"/>
              </a:lnSpc>
            </a:pPr>
            <a:r>
              <a:rPr lang="en" sz="1200" dirty="0"/>
              <a:t>7. Polyester fiber-based padded jacquard</a:t>
            </a:r>
          </a:p>
          <a:p>
            <a:pPr rtl="0">
              <a:lnSpc>
                <a:spcPct val="150000"/>
              </a:lnSpc>
            </a:pPr>
            <a:endParaRPr lang="ru-RU" sz="1200" dirty="0"/>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65" y="1658230"/>
            <a:ext cx="5558713" cy="3705808"/>
          </a:xfrm>
          <a:prstGeom prst="rect">
            <a:avLst/>
          </a:prstGeom>
        </p:spPr>
      </p:pic>
      <p:pic>
        <p:nvPicPr>
          <p:cNvPr id="13314" name="Picture 2" descr="C:\Users\ASUS\Desktop\rftghj.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204" y="750649"/>
            <a:ext cx="21431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SUS\Desktop\123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1805" y="5477673"/>
            <a:ext cx="3955759" cy="484698"/>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17" name="Овал 11"/>
          <p:cNvSpPr/>
          <p:nvPr/>
        </p:nvSpPr>
        <p:spPr>
          <a:xfrm>
            <a:off x="-1749614" y="2844019"/>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8" name="Овал 11"/>
          <p:cNvSpPr/>
          <p:nvPr/>
        </p:nvSpPr>
        <p:spPr>
          <a:xfrm rot="7200000" flipH="1">
            <a:off x="6095101" y="5011007"/>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pic>
        <p:nvPicPr>
          <p:cNvPr id="25" name="Picture 2" descr="C:\Users\ASUS\Desktop\кенго.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642"/>
          <a:stretch/>
        </p:blipFill>
        <p:spPr bwMode="auto">
          <a:xfrm>
            <a:off x="2753143" y="660684"/>
            <a:ext cx="984953" cy="990600"/>
          </a:xfrm>
          <a:prstGeom prst="rect">
            <a:avLst/>
          </a:prstGeom>
          <a:noFill/>
          <a:extLst>
            <a:ext uri="{909E8E84-426E-40DD-AFC4-6F175D3DCCD1}">
              <a14:hiddenFill xmlns:a14="http://schemas.microsoft.com/office/drawing/2010/main">
                <a:solidFill>
                  <a:srgbClr val="FFFFFF"/>
                </a:solidFill>
              </a14:hiddenFill>
            </a:ext>
          </a:extLst>
        </p:spPr>
      </p:pic>
      <p:pic>
        <p:nvPicPr>
          <p:cNvPr id="26" name="Рисунок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sp>
        <p:nvSpPr>
          <p:cNvPr id="19" name="Прямоугольник 18"/>
          <p:cNvSpPr/>
          <p:nvPr/>
        </p:nvSpPr>
        <p:spPr>
          <a:xfrm>
            <a:off x="3202139" y="2476892"/>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1</a:t>
            </a:r>
          </a:p>
        </p:txBody>
      </p:sp>
      <p:sp>
        <p:nvSpPr>
          <p:cNvPr id="28" name="Прямоугольник 27"/>
          <p:cNvSpPr/>
          <p:nvPr/>
        </p:nvSpPr>
        <p:spPr>
          <a:xfrm>
            <a:off x="3202139" y="3183195"/>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2</a:t>
            </a:r>
          </a:p>
        </p:txBody>
      </p:sp>
      <p:sp>
        <p:nvSpPr>
          <p:cNvPr id="29" name="Прямоугольник 28"/>
          <p:cNvSpPr/>
          <p:nvPr/>
        </p:nvSpPr>
        <p:spPr>
          <a:xfrm>
            <a:off x="3105036" y="3548548"/>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3</a:t>
            </a:r>
          </a:p>
        </p:txBody>
      </p:sp>
      <p:sp>
        <p:nvSpPr>
          <p:cNvPr id="30" name="Прямоугольник 29"/>
          <p:cNvSpPr/>
          <p:nvPr/>
        </p:nvSpPr>
        <p:spPr>
          <a:xfrm>
            <a:off x="3386202" y="3602503"/>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4</a:t>
            </a:r>
          </a:p>
        </p:txBody>
      </p:sp>
      <p:sp>
        <p:nvSpPr>
          <p:cNvPr id="31" name="Прямоугольник 30"/>
          <p:cNvSpPr/>
          <p:nvPr/>
        </p:nvSpPr>
        <p:spPr>
          <a:xfrm>
            <a:off x="3526785" y="3892894"/>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5</a:t>
            </a:r>
          </a:p>
        </p:txBody>
      </p:sp>
      <p:sp>
        <p:nvSpPr>
          <p:cNvPr id="32" name="Прямоугольник 31"/>
          <p:cNvSpPr/>
          <p:nvPr/>
        </p:nvSpPr>
        <p:spPr>
          <a:xfrm>
            <a:off x="4136088" y="3199116"/>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6</a:t>
            </a:r>
          </a:p>
        </p:txBody>
      </p:sp>
      <p:sp>
        <p:nvSpPr>
          <p:cNvPr id="33" name="Прямоугольник 32"/>
          <p:cNvSpPr/>
          <p:nvPr/>
        </p:nvSpPr>
        <p:spPr>
          <a:xfrm>
            <a:off x="3336350" y="4404675"/>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7</a:t>
            </a:r>
          </a:p>
        </p:txBody>
      </p:sp>
      <p:sp>
        <p:nvSpPr>
          <p:cNvPr id="27" name="Прямоугольник 26">
            <a:extLst>
              <a:ext uri="{FF2B5EF4-FFF2-40B4-BE49-F238E27FC236}">
                <a16:creationId xmlns:a16="http://schemas.microsoft.com/office/drawing/2014/main" id="{F4591AC1-8A62-467A-9393-4A562304D95C}"/>
              </a:ext>
            </a:extLst>
          </p:cNvPr>
          <p:cNvSpPr/>
          <p:nvPr/>
        </p:nvSpPr>
        <p:spPr>
          <a:xfrm>
            <a:off x="192953" y="1254242"/>
            <a:ext cx="1204463" cy="324000"/>
          </a:xfrm>
          <a:prstGeom prst="rect">
            <a:avLst/>
          </a:prstGeom>
          <a:solidFill>
            <a:srgbClr val="FFFFFF"/>
          </a:solidFill>
        </p:spPr>
        <p:txBody>
          <a:bodyPr wrap="square" lIns="0" tIns="0" rIns="0" bIns="0" rtlCol="0">
            <a:noAutofit/>
          </a:bodyPr>
          <a:lstStyle/>
          <a:p>
            <a:pPr algn="ctr" rtl="0"/>
            <a:r>
              <a:rPr lang="en" sz="1050">
                <a:solidFill>
                  <a:schemeClr val="tx1">
                    <a:lumMod val="75000"/>
                    <a:lumOff val="25000"/>
                  </a:schemeClr>
                </a:solidFill>
              </a:rPr>
              <a:t>anatomicity</a:t>
            </a:r>
            <a:endParaRPr lang="ru-RU" sz="1050" dirty="0">
              <a:solidFill>
                <a:schemeClr val="tx1">
                  <a:lumMod val="75000"/>
                  <a:lumOff val="25000"/>
                </a:schemeClr>
              </a:solidFill>
            </a:endParaRPr>
          </a:p>
        </p:txBody>
      </p:sp>
      <p:sp>
        <p:nvSpPr>
          <p:cNvPr id="34" name="Прямоугольник 33">
            <a:extLst>
              <a:ext uri="{FF2B5EF4-FFF2-40B4-BE49-F238E27FC236}">
                <a16:creationId xmlns:a16="http://schemas.microsoft.com/office/drawing/2014/main" id="{C65BFC1C-10DB-43C5-A379-55C7D279DD75}"/>
              </a:ext>
            </a:extLst>
          </p:cNvPr>
          <p:cNvSpPr/>
          <p:nvPr/>
        </p:nvSpPr>
        <p:spPr>
          <a:xfrm>
            <a:off x="1512227" y="1254242"/>
            <a:ext cx="1240916" cy="324000"/>
          </a:xfrm>
          <a:prstGeom prst="rect">
            <a:avLst/>
          </a:prstGeom>
          <a:solidFill>
            <a:srgbClr val="FFFFFF"/>
          </a:solidFill>
        </p:spPr>
        <p:txBody>
          <a:bodyPr wrap="square" lIns="0" tIns="0" rIns="0" bIns="0" rtlCol="0">
            <a:noAutofit/>
          </a:bodyPr>
          <a:lstStyle/>
          <a:p>
            <a:pPr algn="ctr" rtl="0"/>
            <a:r>
              <a:rPr lang="en" sz="1050">
                <a:solidFill>
                  <a:schemeClr val="tx1">
                    <a:lumMod val="75000"/>
                    <a:lumOff val="25000"/>
                  </a:schemeClr>
                </a:solidFill>
              </a:rPr>
              <a:t>comfort</a:t>
            </a:r>
          </a:p>
        </p:txBody>
      </p:sp>
      <p:sp>
        <p:nvSpPr>
          <p:cNvPr id="35" name="Прямоугольник 34">
            <a:extLst>
              <a:ext uri="{FF2B5EF4-FFF2-40B4-BE49-F238E27FC236}">
                <a16:creationId xmlns:a16="http://schemas.microsoft.com/office/drawing/2014/main" id="{2F2B5BD7-FD35-4EA5-B3D2-050D4417843D}"/>
              </a:ext>
            </a:extLst>
          </p:cNvPr>
          <p:cNvSpPr/>
          <p:nvPr/>
        </p:nvSpPr>
        <p:spPr>
          <a:xfrm>
            <a:off x="2753143" y="1254242"/>
            <a:ext cx="1026278" cy="505702"/>
          </a:xfrm>
          <a:prstGeom prst="rect">
            <a:avLst/>
          </a:prstGeom>
          <a:solidFill>
            <a:srgbClr val="FFFFFF"/>
          </a:solidFill>
        </p:spPr>
        <p:txBody>
          <a:bodyPr wrap="square" lIns="0" tIns="0" rIns="0" bIns="0" rtlCol="0">
            <a:noAutofit/>
          </a:bodyPr>
          <a:lstStyle/>
          <a:p>
            <a:pPr algn="ctr" rtl="0"/>
            <a:r>
              <a:rPr lang="en" sz="1050">
                <a:solidFill>
                  <a:schemeClr val="tx1">
                    <a:lumMod val="75000"/>
                    <a:lumOff val="25000"/>
                  </a:schemeClr>
                </a:solidFill>
              </a:rPr>
              <a:t>natural materials</a:t>
            </a:r>
          </a:p>
        </p:txBody>
      </p:sp>
      <p:graphicFrame>
        <p:nvGraphicFramePr>
          <p:cNvPr id="36" name="Таблица 35">
            <a:extLst>
              <a:ext uri="{FF2B5EF4-FFF2-40B4-BE49-F238E27FC236}">
                <a16:creationId xmlns:a16="http://schemas.microsoft.com/office/drawing/2014/main" id="{BA04B569-2AA5-4D95-99AB-A3C5F44C6809}"/>
              </a:ext>
            </a:extLst>
          </p:cNvPr>
          <p:cNvGraphicFramePr>
            <a:graphicFrameLocks noGrp="1"/>
          </p:cNvGraphicFramePr>
          <p:nvPr>
            <p:extLst>
              <p:ext uri="{D42A27DB-BD31-4B8C-83A1-F6EECF244321}">
                <p14:modId xmlns:p14="http://schemas.microsoft.com/office/powerpoint/2010/main" val="3323383514"/>
              </p:ext>
            </p:extLst>
          </p:nvPr>
        </p:nvGraphicFramePr>
        <p:xfrm>
          <a:off x="5099862" y="6007841"/>
          <a:ext cx="4284000" cy="335280"/>
        </p:xfrm>
        <a:graphic>
          <a:graphicData uri="http://schemas.openxmlformats.org/drawingml/2006/table">
            <a:tbl>
              <a:tblPr firstRow="1" firstCol="1" bandRow="1"/>
              <a:tblGrid>
                <a:gridCol w="936000">
                  <a:extLst>
                    <a:ext uri="{9D8B030D-6E8A-4147-A177-3AD203B41FA5}">
                      <a16:colId xmlns:a16="http://schemas.microsoft.com/office/drawing/2014/main" val="1395111029"/>
                    </a:ext>
                  </a:extLst>
                </a:gridCol>
                <a:gridCol w="1080000">
                  <a:extLst>
                    <a:ext uri="{9D8B030D-6E8A-4147-A177-3AD203B41FA5}">
                      <a16:colId xmlns:a16="http://schemas.microsoft.com/office/drawing/2014/main" val="2216613737"/>
                    </a:ext>
                  </a:extLst>
                </a:gridCol>
                <a:gridCol w="1584000">
                  <a:extLst>
                    <a:ext uri="{9D8B030D-6E8A-4147-A177-3AD203B41FA5}">
                      <a16:colId xmlns:a16="http://schemas.microsoft.com/office/drawing/2014/main" val="3442345717"/>
                    </a:ext>
                  </a:extLst>
                </a:gridCol>
                <a:gridCol w="684000">
                  <a:extLst>
                    <a:ext uri="{9D8B030D-6E8A-4147-A177-3AD203B41FA5}">
                      <a16:colId xmlns:a16="http://schemas.microsoft.com/office/drawing/2014/main" val="4125413610"/>
                    </a:ext>
                  </a:extLst>
                </a:gridCol>
              </a:tblGrid>
              <a:tr h="0">
                <a:tc>
                  <a:txBody>
                    <a:bodyPr/>
                    <a:lstStyle/>
                    <a:p>
                      <a:pPr algn="ctr" rtl="0" hangingPunct="0">
                        <a:spcAft>
                          <a:spcPts val="0"/>
                        </a:spcAft>
                      </a:pPr>
                      <a:r>
                        <a:rPr lang="en" sz="1100" b="1">
                          <a:solidFill>
                            <a:srgbClr val="000000"/>
                          </a:solidFill>
                          <a:effectLst/>
                          <a:latin typeface="Circe Light"/>
                          <a:ea typeface="Circe Light"/>
                          <a:cs typeface="Circe Light"/>
                        </a:rPr>
                        <a:t>Height</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b="1">
                          <a:solidFill>
                            <a:srgbClr val="000000"/>
                          </a:solidFill>
                          <a:effectLst/>
                          <a:latin typeface="Circe Light"/>
                          <a:ea typeface="Circe Light"/>
                          <a:cs typeface="Circe Light"/>
                        </a:rPr>
                        <a:t>Firmness</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b="1">
                          <a:solidFill>
                            <a:srgbClr val="000000"/>
                          </a:solidFill>
                          <a:effectLst/>
                          <a:latin typeface="Circe Light"/>
                          <a:ea typeface="Circe Light"/>
                          <a:cs typeface="Circe Light"/>
                        </a:rPr>
                        <a:t>load</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b="1">
                          <a:solidFill>
                            <a:srgbClr val="000000"/>
                          </a:solidFill>
                          <a:effectLst/>
                          <a:latin typeface="Circe Light"/>
                          <a:ea typeface="Circe Light"/>
                          <a:cs typeface="Circe Light"/>
                        </a:rPr>
                        <a:t>Warranty</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9252074"/>
                  </a:ext>
                </a:extLst>
              </a:tr>
              <a:tr h="0">
                <a:tc>
                  <a:txBody>
                    <a:bodyPr/>
                    <a:lstStyle/>
                    <a:p>
                      <a:pPr algn="ctr" rtl="0" hangingPunct="0">
                        <a:spcAft>
                          <a:spcPts val="0"/>
                        </a:spcAft>
                      </a:pPr>
                      <a:r>
                        <a:rPr lang="en" sz="1100">
                          <a:solidFill>
                            <a:srgbClr val="000000"/>
                          </a:solidFill>
                          <a:effectLst/>
                          <a:latin typeface="Circe Light"/>
                          <a:ea typeface="Circe Light"/>
                          <a:cs typeface="Circe Light"/>
                        </a:rPr>
                        <a:t>20 cm</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a:solidFill>
                            <a:srgbClr val="000000"/>
                          </a:solidFill>
                          <a:effectLst/>
                          <a:latin typeface="Circe Light"/>
                          <a:ea typeface="Circe Light"/>
                          <a:cs typeface="Circe Light"/>
                        </a:rPr>
                        <a:t>high</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a:solidFill>
                            <a:srgbClr val="000000"/>
                          </a:solidFill>
                          <a:effectLst/>
                          <a:latin typeface="Circe Light"/>
                          <a:ea typeface="Circe Light"/>
                          <a:cs typeface="Circe Light"/>
                        </a:rPr>
                        <a:t>over 140 kg</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a:solidFill>
                            <a:srgbClr val="000000"/>
                          </a:solidFill>
                          <a:effectLst/>
                          <a:latin typeface="Circe Light"/>
                          <a:ea typeface="Circe Light"/>
                          <a:cs typeface="Circe Light"/>
                        </a:rPr>
                        <a:t>25 years</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65744"/>
                  </a:ext>
                </a:extLst>
              </a:tr>
            </a:tbl>
          </a:graphicData>
        </a:graphic>
      </p:graphicFrame>
      <p:pic>
        <p:nvPicPr>
          <p:cNvPr id="37" name="Picture 4">
            <a:extLst>
              <a:ext uri="{FF2B5EF4-FFF2-40B4-BE49-F238E27FC236}">
                <a16:creationId xmlns:a16="http://schemas.microsoft.com/office/drawing/2014/main" id="{831F6913-04BB-48CE-8FFD-EBDA357A970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23921" y="4123810"/>
            <a:ext cx="965477" cy="97155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9312637-EF44-40A0-9333-098B57E94907}"/>
              </a:ext>
            </a:extLst>
          </p:cNvPr>
          <p:cNvSpPr txBox="1"/>
          <p:nvPr/>
        </p:nvSpPr>
        <p:spPr>
          <a:xfrm>
            <a:off x="722538" y="4235019"/>
            <a:ext cx="755114" cy="749132"/>
          </a:xfrm>
          <a:prstGeom prst="rect">
            <a:avLst/>
          </a:prstGeom>
          <a:noFill/>
        </p:spPr>
        <p:txBody>
          <a:bodyPr wrap="square" lIns="0" tIns="0" rIns="0" bIns="0" rtlCol="0" anchor="ctr">
            <a:prstTxWarp prst="textArchUp">
              <a:avLst/>
            </a:prstTxWarp>
            <a:noAutofit/>
          </a:bodyPr>
          <a:lstStyle/>
          <a:p>
            <a:pPr algn="ctr" rtl="0"/>
            <a:r>
              <a:rPr lang="en" sz="1100">
                <a:solidFill>
                  <a:schemeClr val="bg1"/>
                </a:solidFill>
              </a:rPr>
              <a:t>single-sided mattress</a:t>
            </a:r>
          </a:p>
        </p:txBody>
      </p:sp>
    </p:spTree>
    <p:extLst>
      <p:ext uri="{BB962C8B-B14F-4D97-AF65-F5344CB8AC3E}">
        <p14:creationId xmlns:p14="http://schemas.microsoft.com/office/powerpoint/2010/main" val="801023802"/>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2892" t="15905" r="4949" b="20161"/>
          <a:stretch/>
        </p:blipFill>
        <p:spPr>
          <a:xfrm>
            <a:off x="1547307" y="179772"/>
            <a:ext cx="9652838" cy="4464334"/>
          </a:xfrm>
          <a:prstGeom prst="rect">
            <a:avLst/>
          </a:prstGeom>
        </p:spPr>
      </p:pic>
      <p:sp>
        <p:nvSpPr>
          <p:cNvPr id="127" name="Овал 11"/>
          <p:cNvSpPr/>
          <p:nvPr/>
        </p:nvSpPr>
        <p:spPr>
          <a:xfrm rot="18000000" flipH="1">
            <a:off x="9091826" y="-2256793"/>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317590" y="405859"/>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pic>
        <p:nvPicPr>
          <p:cNvPr id="16" name="Picture 3" descr="G:\Den4ik\11 Апрель\13 Лера патрикеева\6 Презентация\автомат сис.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2381" y="8167700"/>
            <a:ext cx="191729" cy="277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743127" y="1800052"/>
            <a:ext cx="2031184" cy="4513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4" name="TextBox 1"/>
          <p:cNvSpPr txBox="1"/>
          <p:nvPr/>
        </p:nvSpPr>
        <p:spPr>
          <a:xfrm>
            <a:off x="209490" y="179772"/>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HALAL.  Destek mattress appearance</a:t>
            </a:r>
            <a:endParaRPr lang="ru-RU" sz="2000" dirty="0"/>
          </a:p>
        </p:txBody>
      </p:sp>
      <p:sp>
        <p:nvSpPr>
          <p:cNvPr id="15" name="TextBox 1"/>
          <p:cNvSpPr txBox="1"/>
          <p:nvPr/>
        </p:nvSpPr>
        <p:spPr>
          <a:xfrm>
            <a:off x="4051160" y="2284520"/>
            <a:ext cx="233268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780" y="4930346"/>
            <a:ext cx="2805055" cy="1870036"/>
          </a:xfrm>
          <a:prstGeom prst="rect">
            <a:avLst/>
          </a:prstGeom>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4680" y="4821891"/>
            <a:ext cx="2494748" cy="1663025"/>
          </a:xfrm>
          <a:prstGeom prst="rect">
            <a:avLst/>
          </a:prstGeom>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5110" y="4704296"/>
            <a:ext cx="2890847" cy="1927397"/>
          </a:xfrm>
          <a:prstGeom prst="rect">
            <a:avLst/>
          </a:prstGeom>
        </p:spPr>
      </p:pic>
      <p:pic>
        <p:nvPicPr>
          <p:cNvPr id="5" name="Рисунок 4"/>
          <p:cNvPicPr>
            <a:picLocks noChangeAspect="1"/>
          </p:cNvPicPr>
          <p:nvPr/>
        </p:nvPicPr>
        <p:blipFill rotWithShape="1">
          <a:blip r:embed="rId8" cstate="print">
            <a:extLst>
              <a:ext uri="{28A0092B-C50C-407E-A947-70E740481C1C}">
                <a14:useLocalDpi xmlns:a14="http://schemas.microsoft.com/office/drawing/2010/main" val="0"/>
              </a:ext>
            </a:extLst>
          </a:blip>
          <a:srcRect l="-837" t="16156" r="15632" b="11723"/>
          <a:stretch/>
        </p:blipFill>
        <p:spPr>
          <a:xfrm>
            <a:off x="6280505" y="4870193"/>
            <a:ext cx="3102445" cy="1750864"/>
          </a:xfrm>
          <a:prstGeom prst="rect">
            <a:avLst/>
          </a:prstGeom>
        </p:spPr>
      </p:pic>
    </p:spTree>
    <p:extLst>
      <p:ext uri="{BB962C8B-B14F-4D97-AF65-F5344CB8AC3E}">
        <p14:creationId xmlns:p14="http://schemas.microsoft.com/office/powerpoint/2010/main" val="145300957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Овал 11"/>
          <p:cNvSpPr/>
          <p:nvPr/>
        </p:nvSpPr>
        <p:spPr>
          <a:xfrm>
            <a:off x="-1713591" y="3114215"/>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6" name="Овал 11"/>
          <p:cNvSpPr/>
          <p:nvPr/>
        </p:nvSpPr>
        <p:spPr>
          <a:xfrm flipH="1">
            <a:off x="11404305" y="1352353"/>
            <a:ext cx="4343842" cy="5821030"/>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7" name="Овал 11"/>
          <p:cNvSpPr/>
          <p:nvPr/>
        </p:nvSpPr>
        <p:spPr>
          <a:xfrm rot="18000000" flipH="1">
            <a:off x="8984622" y="-2151575"/>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5941388" y="5003478"/>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9" name="TextBox 1"/>
          <p:cNvSpPr txBox="1"/>
          <p:nvPr/>
        </p:nvSpPr>
        <p:spPr>
          <a:xfrm>
            <a:off x="313282" y="159465"/>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About</a:t>
            </a:r>
            <a:endParaRPr sz="2000" dirty="0"/>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3" name="TextBox 32"/>
          <p:cNvSpPr txBox="1"/>
          <p:nvPr/>
        </p:nvSpPr>
        <p:spPr>
          <a:xfrm>
            <a:off x="155578" y="597557"/>
            <a:ext cx="9319816" cy="584775"/>
          </a:xfrm>
          <a:prstGeom prst="rect">
            <a:avLst/>
          </a:prstGeom>
          <a:noFill/>
        </p:spPr>
        <p:txBody>
          <a:bodyPr wrap="square" rtlCol="0">
            <a:spAutoFit/>
          </a:bodyPr>
          <a:lstStyle/>
          <a:p>
            <a:pPr rtl="0"/>
            <a:r>
              <a:rPr lang="en" sz="1600" b="1">
                <a:solidFill>
                  <a:srgbClr val="27979D"/>
                </a:solidFill>
              </a:rPr>
              <a:t>Askona </a:t>
            </a:r>
            <a:r>
              <a:rPr lang="en" sz="1600">
                <a:solidFill>
                  <a:srgbClr val="27979D"/>
                </a:solidFill>
              </a:rPr>
              <a:t>is an internationally recognized brand that is expert in creating personalized space and environment for healthy sleep.</a:t>
            </a:r>
          </a:p>
        </p:txBody>
      </p:sp>
      <p:sp>
        <p:nvSpPr>
          <p:cNvPr id="15" name="TextBox 14"/>
          <p:cNvSpPr txBox="1"/>
          <p:nvPr/>
        </p:nvSpPr>
        <p:spPr>
          <a:xfrm>
            <a:off x="155578" y="1386544"/>
            <a:ext cx="8921747" cy="830997"/>
          </a:xfrm>
          <a:prstGeom prst="rect">
            <a:avLst/>
          </a:prstGeom>
          <a:noFill/>
        </p:spPr>
        <p:txBody>
          <a:bodyPr wrap="square" rtlCol="0">
            <a:spAutoFit/>
          </a:bodyPr>
          <a:lstStyle/>
          <a:p>
            <a:pPr rtl="0"/>
            <a:r>
              <a:rPr lang="en" sz="1600" b="1" dirty="0">
                <a:solidFill>
                  <a:srgbClr val="27979D"/>
                </a:solidFill>
              </a:rPr>
              <a:t>Our mission </a:t>
            </a:r>
            <a:r>
              <a:rPr lang="en" sz="1600" dirty="0">
                <a:solidFill>
                  <a:srgbClr val="27979D"/>
                </a:solidFill>
              </a:rPr>
              <a:t>is to make people happy and healthy by giving them strength and energy to make their dreams come true.</a:t>
            </a:r>
          </a:p>
          <a:p>
            <a:pPr rtl="0"/>
            <a:endParaRPr lang="en-US" sz="1600" dirty="0">
              <a:solidFill>
                <a:srgbClr val="27979D"/>
              </a:solidFill>
            </a:endParaRPr>
          </a:p>
        </p:txBody>
      </p:sp>
      <p:pic>
        <p:nvPicPr>
          <p:cNvPr id="1027" name="Picture 3" descr="C:\Users\ASUS\Desktop\Безымянный-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17541"/>
            <a:ext cx="9766439" cy="4587005"/>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82"/>
          <p:cNvSpPr/>
          <p:nvPr/>
        </p:nvSpPr>
        <p:spPr>
          <a:xfrm flipV="1">
            <a:off x="77789" y="2171822"/>
            <a:ext cx="9766439" cy="45719"/>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spTree>
    <p:extLst>
      <p:ext uri="{BB962C8B-B14F-4D97-AF65-F5344CB8AC3E}">
        <p14:creationId xmlns:p14="http://schemas.microsoft.com/office/powerpoint/2010/main" val="3694883805"/>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72363"/>
            <a:ext cx="5492750" cy="4119562"/>
          </a:xfrm>
          <a:prstGeom prst="rect">
            <a:avLst/>
          </a:prstGeom>
        </p:spPr>
      </p:pic>
      <p:sp>
        <p:nvSpPr>
          <p:cNvPr id="4" name="TextBox 3"/>
          <p:cNvSpPr txBox="1"/>
          <p:nvPr/>
        </p:nvSpPr>
        <p:spPr>
          <a:xfrm>
            <a:off x="5732661" y="474139"/>
            <a:ext cx="3833699" cy="2369880"/>
          </a:xfrm>
          <a:prstGeom prst="rect">
            <a:avLst/>
          </a:prstGeom>
          <a:noFill/>
        </p:spPr>
        <p:txBody>
          <a:bodyPr wrap="square" rtlCol="0">
            <a:spAutoFit/>
          </a:bodyPr>
          <a:lstStyle/>
          <a:p>
            <a:pPr rtl="0"/>
            <a:r>
              <a:rPr lang="en" sz="2000">
                <a:solidFill>
                  <a:schemeClr val="accent1"/>
                </a:solidFill>
                <a:latin typeface="Circe"/>
                <a:ea typeface="Circe"/>
                <a:cs typeface="Circe"/>
                <a:sym typeface="Circe"/>
              </a:rPr>
              <a:t>NAYM Model</a:t>
            </a:r>
          </a:p>
          <a:p>
            <a:pPr rtl="0"/>
            <a:r>
              <a:rPr lang="en" sz="2000"/>
              <a:t> </a:t>
            </a:r>
            <a:r>
              <a:rPr lang="en" sz="1200"/>
              <a:t>- sleep (Arabic)</a:t>
            </a:r>
          </a:p>
          <a:p>
            <a:pPr rtl="0"/>
            <a:endParaRPr lang="ru-RU" sz="1200" dirty="0"/>
          </a:p>
          <a:p>
            <a:pPr rtl="0">
              <a:lnSpc>
                <a:spcPct val="150000"/>
              </a:lnSpc>
            </a:pPr>
            <a:r>
              <a:rPr lang="en" sz="1200"/>
              <a:t>ensures proper support of the spine during sleep and facilitates complete relaxation.</a:t>
            </a:r>
          </a:p>
          <a:p>
            <a:pPr rtl="0">
              <a:lnSpc>
                <a:spcPct val="150000"/>
              </a:lnSpc>
            </a:pPr>
            <a:endParaRPr lang="ru-RU" sz="1200" dirty="0"/>
          </a:p>
          <a:p>
            <a:pPr rtl="0"/>
            <a:endParaRPr lang="ru-RU" sz="1200" dirty="0">
              <a:sym typeface="Circe"/>
            </a:endParaRPr>
          </a:p>
          <a:p>
            <a:pPr rtl="0"/>
            <a:r>
              <a:rPr lang="en" sz="1200">
                <a:sym typeface="Circe"/>
              </a:rPr>
              <a:t> </a:t>
            </a:r>
            <a:endParaRPr lang="ru-RU" sz="1200" dirty="0">
              <a:sym typeface="Circe"/>
            </a:endParaRPr>
          </a:p>
        </p:txBody>
      </p:sp>
      <p:sp>
        <p:nvSpPr>
          <p:cNvPr id="5" name="Прямоугольник 4"/>
          <p:cNvSpPr/>
          <p:nvPr/>
        </p:nvSpPr>
        <p:spPr>
          <a:xfrm>
            <a:off x="5687033" y="2376315"/>
            <a:ext cx="3461432" cy="2585323"/>
          </a:xfrm>
          <a:prstGeom prst="rect">
            <a:avLst/>
          </a:prstGeom>
        </p:spPr>
        <p:txBody>
          <a:bodyPr wrap="square" rtlCol="0">
            <a:spAutoFit/>
          </a:bodyPr>
          <a:lstStyle/>
          <a:p>
            <a:pPr marL="177800" indent="-177800" rtl="0">
              <a:lnSpc>
                <a:spcPct val="150000"/>
              </a:lnSpc>
              <a:buAutoNum type="arabicPeriod"/>
            </a:pPr>
            <a:r>
              <a:rPr lang="en" sz="1200" dirty="0"/>
              <a:t>Polyester fiber- and highly elastic foam-based padded bulky knitted fabric</a:t>
            </a:r>
          </a:p>
          <a:p>
            <a:pPr marL="177800" indent="-177800" rtl="0">
              <a:lnSpc>
                <a:spcPct val="150000"/>
              </a:lnSpc>
              <a:buAutoNum type="arabicPeriod"/>
            </a:pPr>
            <a:r>
              <a:rPr lang="en" sz="1200" dirty="0"/>
              <a:t>Orto Foam </a:t>
            </a:r>
          </a:p>
          <a:p>
            <a:pPr marL="177800" indent="-177800" rtl="0">
              <a:lnSpc>
                <a:spcPct val="150000"/>
              </a:lnSpc>
              <a:buAutoNum type="arabicPeriod"/>
            </a:pPr>
            <a:r>
              <a:rPr lang="en" sz="1200" dirty="0"/>
              <a:t>White felt</a:t>
            </a:r>
          </a:p>
          <a:p>
            <a:pPr marL="177800" indent="-177800" rtl="0">
              <a:lnSpc>
                <a:spcPct val="150000"/>
              </a:lnSpc>
            </a:pPr>
            <a:r>
              <a:rPr lang="en" sz="1200" dirty="0"/>
              <a:t>4.  Pocket spring </a:t>
            </a:r>
            <a:r>
              <a:rPr lang="en" sz="1200" dirty="0" smtClean="0"/>
              <a:t>unit, </a:t>
            </a:r>
            <a:r>
              <a:rPr lang="en" sz="1200" dirty="0"/>
              <a:t>h </a:t>
            </a:r>
            <a:r>
              <a:rPr lang="ru-RU" sz="1200" dirty="0" smtClean="0"/>
              <a:t>–</a:t>
            </a:r>
            <a:r>
              <a:rPr lang="en" sz="1200" dirty="0" smtClean="0"/>
              <a:t> </a:t>
            </a:r>
            <a:r>
              <a:rPr lang="en" sz="1200" dirty="0"/>
              <a:t>18 </a:t>
            </a:r>
            <a:r>
              <a:rPr lang="en" sz="1200" dirty="0" smtClean="0"/>
              <a:t>cm</a:t>
            </a:r>
            <a:endParaRPr lang="en" sz="1200" dirty="0"/>
          </a:p>
          <a:p>
            <a:pPr marL="177800" indent="-177800" rtl="0">
              <a:lnSpc>
                <a:spcPct val="150000"/>
              </a:lnSpc>
            </a:pPr>
            <a:r>
              <a:rPr lang="en" sz="1200" dirty="0"/>
              <a:t>5.  White felt</a:t>
            </a:r>
          </a:p>
          <a:p>
            <a:pPr marL="177800" indent="-177800" rtl="0">
              <a:lnSpc>
                <a:spcPct val="150000"/>
              </a:lnSpc>
            </a:pPr>
            <a:r>
              <a:rPr lang="en" sz="1200" dirty="0"/>
              <a:t>6.  Mattress edge reinforcement </a:t>
            </a:r>
            <a:r>
              <a:rPr lang="en" sz="1200" dirty="0" smtClean="0"/>
              <a:t>system</a:t>
            </a:r>
            <a:endParaRPr lang="en" sz="1200" dirty="0"/>
          </a:p>
          <a:p>
            <a:pPr marL="177800" indent="-177800" rtl="0">
              <a:lnSpc>
                <a:spcPct val="150000"/>
              </a:lnSpc>
            </a:pPr>
            <a:r>
              <a:rPr lang="en" sz="1200" dirty="0"/>
              <a:t>7.  </a:t>
            </a:r>
            <a:r>
              <a:rPr lang="en" sz="1200" dirty="0" smtClean="0"/>
              <a:t>Polyester </a:t>
            </a:r>
            <a:r>
              <a:rPr lang="en" sz="1200" dirty="0"/>
              <a:t>fiber-based padded jacquard</a:t>
            </a:r>
          </a:p>
          <a:p>
            <a:pPr rtl="0">
              <a:lnSpc>
                <a:spcPct val="150000"/>
              </a:lnSpc>
            </a:pPr>
            <a:endParaRPr lang="ru-RU" sz="1200" dirty="0"/>
          </a:p>
        </p:txBody>
      </p:sp>
      <p:pic>
        <p:nvPicPr>
          <p:cNvPr id="15362" name="Picture 2" descr="C:\Users\ASUS\Desktop\аепро.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27443"/>
          <a:stretch/>
        </p:blipFill>
        <p:spPr bwMode="auto">
          <a:xfrm>
            <a:off x="222139" y="865865"/>
            <a:ext cx="2490240" cy="9544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sers\ASUS\Desktop\123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2654" y="5610321"/>
            <a:ext cx="3992805" cy="4892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
          <p:cNvSpPr txBox="1"/>
          <p:nvPr/>
        </p:nvSpPr>
        <p:spPr>
          <a:xfrm>
            <a:off x="297346" y="148432"/>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HALAL</a:t>
            </a:r>
            <a:endParaRPr lang="ru-RU" sz="2000" dirty="0"/>
          </a:p>
        </p:txBody>
      </p:sp>
      <p:sp>
        <p:nvSpPr>
          <p:cNvPr id="18"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24" name="Овал 11"/>
          <p:cNvSpPr/>
          <p:nvPr/>
        </p:nvSpPr>
        <p:spPr>
          <a:xfrm>
            <a:off x="-1521314" y="2860012"/>
            <a:ext cx="4283564"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25" name="Овал 11"/>
          <p:cNvSpPr/>
          <p:nvPr/>
        </p:nvSpPr>
        <p:spPr>
          <a:xfrm rot="7200000" flipH="1">
            <a:off x="6095101" y="5011007"/>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pic>
        <p:nvPicPr>
          <p:cNvPr id="27" name="Рисунок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sp>
        <p:nvSpPr>
          <p:cNvPr id="3" name="Прямоугольник 2"/>
          <p:cNvSpPr/>
          <p:nvPr/>
        </p:nvSpPr>
        <p:spPr>
          <a:xfrm>
            <a:off x="3589460" y="2403754"/>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1</a:t>
            </a:r>
          </a:p>
        </p:txBody>
      </p:sp>
      <p:sp>
        <p:nvSpPr>
          <p:cNvPr id="28" name="Прямоугольник 27"/>
          <p:cNvSpPr/>
          <p:nvPr/>
        </p:nvSpPr>
        <p:spPr>
          <a:xfrm>
            <a:off x="3677477" y="2904290"/>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2</a:t>
            </a:r>
          </a:p>
        </p:txBody>
      </p:sp>
      <p:sp>
        <p:nvSpPr>
          <p:cNvPr id="29" name="Прямоугольник 28"/>
          <p:cNvSpPr/>
          <p:nvPr/>
        </p:nvSpPr>
        <p:spPr>
          <a:xfrm>
            <a:off x="3455556" y="3319985"/>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3</a:t>
            </a:r>
          </a:p>
        </p:txBody>
      </p:sp>
      <p:sp>
        <p:nvSpPr>
          <p:cNvPr id="30" name="Прямоугольник 29"/>
          <p:cNvSpPr/>
          <p:nvPr/>
        </p:nvSpPr>
        <p:spPr>
          <a:xfrm>
            <a:off x="3237566" y="3790899"/>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4</a:t>
            </a:r>
          </a:p>
        </p:txBody>
      </p:sp>
      <p:sp>
        <p:nvSpPr>
          <p:cNvPr id="31" name="Прямоугольник 30"/>
          <p:cNvSpPr/>
          <p:nvPr/>
        </p:nvSpPr>
        <p:spPr>
          <a:xfrm>
            <a:off x="4256407" y="3076839"/>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6</a:t>
            </a:r>
          </a:p>
        </p:txBody>
      </p:sp>
      <p:sp>
        <p:nvSpPr>
          <p:cNvPr id="32" name="Прямоугольник 31"/>
          <p:cNvSpPr/>
          <p:nvPr/>
        </p:nvSpPr>
        <p:spPr>
          <a:xfrm>
            <a:off x="3677477" y="3892460"/>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5</a:t>
            </a:r>
          </a:p>
        </p:txBody>
      </p:sp>
      <p:sp>
        <p:nvSpPr>
          <p:cNvPr id="33" name="Прямоугольник 32"/>
          <p:cNvSpPr/>
          <p:nvPr/>
        </p:nvSpPr>
        <p:spPr>
          <a:xfrm>
            <a:off x="3536894" y="4392573"/>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7</a:t>
            </a:r>
          </a:p>
        </p:txBody>
      </p:sp>
      <p:pic>
        <p:nvPicPr>
          <p:cNvPr id="34" name="Picture 2" descr="C:\Users\ASUS\Desktop\кенго.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7642"/>
          <a:stretch/>
        </p:blipFill>
        <p:spPr bwMode="auto">
          <a:xfrm>
            <a:off x="2741238" y="800252"/>
            <a:ext cx="984953" cy="9906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F163E7C0-D588-47FC-9225-3E3E789754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623921" y="4123810"/>
            <a:ext cx="965477" cy="97155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E5F8AE2C-0D84-48A1-9EAA-FC52C61003C0}"/>
              </a:ext>
            </a:extLst>
          </p:cNvPr>
          <p:cNvSpPr txBox="1"/>
          <p:nvPr/>
        </p:nvSpPr>
        <p:spPr>
          <a:xfrm>
            <a:off x="722538" y="4235019"/>
            <a:ext cx="755114" cy="749132"/>
          </a:xfrm>
          <a:prstGeom prst="rect">
            <a:avLst/>
          </a:prstGeom>
          <a:noFill/>
        </p:spPr>
        <p:txBody>
          <a:bodyPr wrap="square" lIns="0" tIns="0" rIns="0" bIns="0" rtlCol="0" anchor="ctr">
            <a:prstTxWarp prst="textArchUp">
              <a:avLst/>
            </a:prstTxWarp>
            <a:noAutofit/>
          </a:bodyPr>
          <a:lstStyle/>
          <a:p>
            <a:pPr algn="ctr" rtl="0"/>
            <a:r>
              <a:rPr lang="en" sz="1100">
                <a:solidFill>
                  <a:schemeClr val="bg1"/>
                </a:solidFill>
              </a:rPr>
              <a:t>single-sided mattress</a:t>
            </a:r>
          </a:p>
        </p:txBody>
      </p:sp>
      <p:sp>
        <p:nvSpPr>
          <p:cNvPr id="36" name="Прямоугольник 35">
            <a:extLst>
              <a:ext uri="{FF2B5EF4-FFF2-40B4-BE49-F238E27FC236}">
                <a16:creationId xmlns:a16="http://schemas.microsoft.com/office/drawing/2014/main" id="{16070B71-77D0-46F3-9865-09FBED848520}"/>
              </a:ext>
            </a:extLst>
          </p:cNvPr>
          <p:cNvSpPr/>
          <p:nvPr/>
        </p:nvSpPr>
        <p:spPr>
          <a:xfrm>
            <a:off x="210190" y="1478214"/>
            <a:ext cx="1115761" cy="324000"/>
          </a:xfrm>
          <a:prstGeom prst="rect">
            <a:avLst/>
          </a:prstGeom>
          <a:solidFill>
            <a:srgbClr val="FFFFFF"/>
          </a:solidFill>
        </p:spPr>
        <p:txBody>
          <a:bodyPr wrap="square" lIns="0" tIns="0" rIns="0" bIns="0" rtlCol="0">
            <a:noAutofit/>
          </a:bodyPr>
          <a:lstStyle/>
          <a:p>
            <a:pPr algn="ctr" rtl="0"/>
            <a:r>
              <a:rPr lang="en" sz="1200">
                <a:solidFill>
                  <a:schemeClr val="tx1">
                    <a:lumMod val="75000"/>
                    <a:lumOff val="25000"/>
                  </a:schemeClr>
                </a:solidFill>
              </a:rPr>
              <a:t>anatomicity</a:t>
            </a:r>
            <a:endParaRPr lang="ru-RU" sz="1200" dirty="0">
              <a:solidFill>
                <a:schemeClr val="tx1">
                  <a:lumMod val="75000"/>
                  <a:lumOff val="25000"/>
                </a:schemeClr>
              </a:solidFill>
            </a:endParaRPr>
          </a:p>
        </p:txBody>
      </p:sp>
      <p:sp>
        <p:nvSpPr>
          <p:cNvPr id="37" name="Прямоугольник 36">
            <a:extLst>
              <a:ext uri="{FF2B5EF4-FFF2-40B4-BE49-F238E27FC236}">
                <a16:creationId xmlns:a16="http://schemas.microsoft.com/office/drawing/2014/main" id="{BE0406DC-6A89-4F80-9133-1FEE7CCA84F4}"/>
              </a:ext>
            </a:extLst>
          </p:cNvPr>
          <p:cNvSpPr/>
          <p:nvPr/>
        </p:nvSpPr>
        <p:spPr>
          <a:xfrm>
            <a:off x="1529464" y="1478214"/>
            <a:ext cx="1240916" cy="324000"/>
          </a:xfrm>
          <a:prstGeom prst="rect">
            <a:avLst/>
          </a:prstGeom>
          <a:solidFill>
            <a:srgbClr val="FFFFFF"/>
          </a:solidFill>
        </p:spPr>
        <p:txBody>
          <a:bodyPr wrap="square" lIns="0" tIns="0" rIns="0" bIns="0" rtlCol="0">
            <a:noAutofit/>
          </a:bodyPr>
          <a:lstStyle/>
          <a:p>
            <a:pPr algn="ctr" rtl="0"/>
            <a:r>
              <a:rPr lang="en" sz="1200">
                <a:solidFill>
                  <a:schemeClr val="tx1">
                    <a:lumMod val="75000"/>
                    <a:lumOff val="25000"/>
                  </a:schemeClr>
                </a:solidFill>
              </a:rPr>
              <a:t>comfort</a:t>
            </a:r>
          </a:p>
        </p:txBody>
      </p:sp>
      <p:sp>
        <p:nvSpPr>
          <p:cNvPr id="38" name="Прямоугольник 37">
            <a:extLst>
              <a:ext uri="{FF2B5EF4-FFF2-40B4-BE49-F238E27FC236}">
                <a16:creationId xmlns:a16="http://schemas.microsoft.com/office/drawing/2014/main" id="{DF3F6FEF-77F5-43CA-8284-2F3D2753675D}"/>
              </a:ext>
            </a:extLst>
          </p:cNvPr>
          <p:cNvSpPr/>
          <p:nvPr/>
        </p:nvSpPr>
        <p:spPr>
          <a:xfrm>
            <a:off x="2770380" y="1478214"/>
            <a:ext cx="1026278" cy="338114"/>
          </a:xfrm>
          <a:prstGeom prst="rect">
            <a:avLst/>
          </a:prstGeom>
          <a:solidFill>
            <a:srgbClr val="FFFFFF"/>
          </a:solidFill>
        </p:spPr>
        <p:txBody>
          <a:bodyPr wrap="square" lIns="0" tIns="0" rIns="0" bIns="0" rtlCol="0">
            <a:noAutofit/>
          </a:bodyPr>
          <a:lstStyle/>
          <a:p>
            <a:pPr algn="ctr" rtl="0"/>
            <a:r>
              <a:rPr lang="en" sz="1200">
                <a:solidFill>
                  <a:schemeClr val="tx1">
                    <a:lumMod val="75000"/>
                    <a:lumOff val="25000"/>
                  </a:schemeClr>
                </a:solidFill>
              </a:rPr>
              <a:t>natural materials</a:t>
            </a:r>
          </a:p>
        </p:txBody>
      </p:sp>
      <p:graphicFrame>
        <p:nvGraphicFramePr>
          <p:cNvPr id="39" name="Таблица 38">
            <a:extLst>
              <a:ext uri="{FF2B5EF4-FFF2-40B4-BE49-F238E27FC236}">
                <a16:creationId xmlns:a16="http://schemas.microsoft.com/office/drawing/2014/main" id="{78434729-1F53-4C3F-91AB-90EB987EC553}"/>
              </a:ext>
            </a:extLst>
          </p:cNvPr>
          <p:cNvGraphicFramePr>
            <a:graphicFrameLocks noGrp="1"/>
          </p:cNvGraphicFramePr>
          <p:nvPr>
            <p:extLst>
              <p:ext uri="{D42A27DB-BD31-4B8C-83A1-F6EECF244321}">
                <p14:modId xmlns:p14="http://schemas.microsoft.com/office/powerpoint/2010/main" val="3887052637"/>
              </p:ext>
            </p:extLst>
          </p:nvPr>
        </p:nvGraphicFramePr>
        <p:xfrm>
          <a:off x="4964531" y="6173957"/>
          <a:ext cx="4464000" cy="335280"/>
        </p:xfrm>
        <a:graphic>
          <a:graphicData uri="http://schemas.openxmlformats.org/drawingml/2006/table">
            <a:tbl>
              <a:tblPr firstRow="1" firstCol="1" bandRow="1"/>
              <a:tblGrid>
                <a:gridCol w="936000">
                  <a:extLst>
                    <a:ext uri="{9D8B030D-6E8A-4147-A177-3AD203B41FA5}">
                      <a16:colId xmlns:a16="http://schemas.microsoft.com/office/drawing/2014/main" val="1395111029"/>
                    </a:ext>
                  </a:extLst>
                </a:gridCol>
                <a:gridCol w="1224000">
                  <a:extLst>
                    <a:ext uri="{9D8B030D-6E8A-4147-A177-3AD203B41FA5}">
                      <a16:colId xmlns:a16="http://schemas.microsoft.com/office/drawing/2014/main" val="2216613737"/>
                    </a:ext>
                  </a:extLst>
                </a:gridCol>
                <a:gridCol w="1332000">
                  <a:extLst>
                    <a:ext uri="{9D8B030D-6E8A-4147-A177-3AD203B41FA5}">
                      <a16:colId xmlns:a16="http://schemas.microsoft.com/office/drawing/2014/main" val="3442345717"/>
                    </a:ext>
                  </a:extLst>
                </a:gridCol>
                <a:gridCol w="972000">
                  <a:extLst>
                    <a:ext uri="{9D8B030D-6E8A-4147-A177-3AD203B41FA5}">
                      <a16:colId xmlns:a16="http://schemas.microsoft.com/office/drawing/2014/main" val="4125413610"/>
                    </a:ext>
                  </a:extLst>
                </a:gridCol>
              </a:tblGrid>
              <a:tr h="0">
                <a:tc>
                  <a:txBody>
                    <a:bodyPr/>
                    <a:lstStyle/>
                    <a:p>
                      <a:pPr algn="ctr" rtl="0" hangingPunct="0">
                        <a:spcAft>
                          <a:spcPts val="0"/>
                        </a:spcAft>
                      </a:pPr>
                      <a:r>
                        <a:rPr lang="en" sz="1100" b="1">
                          <a:solidFill>
                            <a:srgbClr val="000000"/>
                          </a:solidFill>
                          <a:effectLst/>
                          <a:latin typeface="Circe Light"/>
                          <a:ea typeface="Circe Light"/>
                          <a:cs typeface="Circe Light"/>
                        </a:rPr>
                        <a:t>Height</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b="1">
                          <a:solidFill>
                            <a:srgbClr val="000000"/>
                          </a:solidFill>
                          <a:effectLst/>
                          <a:latin typeface="Circe Light"/>
                          <a:ea typeface="Circe Light"/>
                          <a:cs typeface="Circe Light"/>
                        </a:rPr>
                        <a:t>Firmness</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b="1">
                          <a:solidFill>
                            <a:srgbClr val="000000"/>
                          </a:solidFill>
                          <a:effectLst/>
                          <a:latin typeface="Circe Light"/>
                          <a:ea typeface="Circe Light"/>
                          <a:cs typeface="Circe Light"/>
                        </a:rPr>
                        <a:t>load</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b="1">
                          <a:solidFill>
                            <a:srgbClr val="000000"/>
                          </a:solidFill>
                          <a:effectLst/>
                          <a:latin typeface="Circe Light"/>
                          <a:ea typeface="Circe Light"/>
                          <a:cs typeface="Circe Light"/>
                        </a:rPr>
                        <a:t>Warranty</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9252074"/>
                  </a:ext>
                </a:extLst>
              </a:tr>
              <a:tr h="0">
                <a:tc>
                  <a:txBody>
                    <a:bodyPr/>
                    <a:lstStyle/>
                    <a:p>
                      <a:pPr algn="ctr" rtl="0" hangingPunct="0">
                        <a:spcAft>
                          <a:spcPts val="0"/>
                        </a:spcAft>
                      </a:pPr>
                      <a:r>
                        <a:rPr lang="en" sz="1100">
                          <a:solidFill>
                            <a:srgbClr val="000000"/>
                          </a:solidFill>
                          <a:effectLst/>
                          <a:latin typeface="Circe Light"/>
                          <a:ea typeface="Circe Light"/>
                          <a:cs typeface="Circe Light"/>
                        </a:rPr>
                        <a:t>23 cm</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a:solidFill>
                            <a:srgbClr val="000000"/>
                          </a:solidFill>
                          <a:effectLst/>
                          <a:latin typeface="Circe Light"/>
                          <a:ea typeface="Circe Light"/>
                          <a:cs typeface="Circe Light"/>
                        </a:rPr>
                        <a:t>above medium</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a:solidFill>
                            <a:srgbClr val="000000"/>
                          </a:solidFill>
                          <a:effectLst/>
                          <a:latin typeface="Circe Light"/>
                          <a:ea typeface="Circe Light"/>
                          <a:cs typeface="Circe Light"/>
                        </a:rPr>
                        <a:t>over 140 kg</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a:solidFill>
                            <a:srgbClr val="000000"/>
                          </a:solidFill>
                          <a:effectLst/>
                          <a:latin typeface="Circe Light"/>
                          <a:ea typeface="Circe Light"/>
                          <a:cs typeface="Circe Light"/>
                        </a:rPr>
                        <a:t>25 years</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65744"/>
                  </a:ext>
                </a:extLst>
              </a:tr>
            </a:tbl>
          </a:graphicData>
        </a:graphic>
      </p:graphicFrame>
    </p:spTree>
    <p:extLst>
      <p:ext uri="{BB962C8B-B14F-4D97-AF65-F5344CB8AC3E}">
        <p14:creationId xmlns:p14="http://schemas.microsoft.com/office/powerpoint/2010/main" val="2405754069"/>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88995" y="356257"/>
            <a:ext cx="4801251" cy="2248949"/>
          </a:xfrm>
          <a:prstGeom prst="rect">
            <a:avLst/>
          </a:prstGeom>
          <a:noFill/>
        </p:spPr>
        <p:txBody>
          <a:bodyPr wrap="square" rtlCol="0">
            <a:spAutoFit/>
          </a:bodyPr>
          <a:lstStyle/>
          <a:p>
            <a:pPr rtl="0"/>
            <a:r>
              <a:rPr lang="en" sz="2000">
                <a:solidFill>
                  <a:schemeClr val="accent1"/>
                </a:solidFill>
                <a:latin typeface="Circe"/>
                <a:ea typeface="Circe"/>
                <a:cs typeface="Circe"/>
                <a:sym typeface="Circe"/>
              </a:rPr>
              <a:t>BAKIM Model</a:t>
            </a:r>
          </a:p>
          <a:p>
            <a:pPr rtl="0"/>
            <a:r>
              <a:rPr lang="en" sz="2000"/>
              <a:t> </a:t>
            </a:r>
            <a:r>
              <a:rPr lang="en" sz="1200"/>
              <a:t>- care (Turk.)</a:t>
            </a:r>
          </a:p>
          <a:p>
            <a:pPr rtl="0"/>
            <a:endParaRPr lang="ru-RU" sz="1200" dirty="0"/>
          </a:p>
          <a:p>
            <a:pPr rtl="0">
              <a:lnSpc>
                <a:spcPct val="150000"/>
              </a:lnSpc>
            </a:pPr>
            <a:r>
              <a:rPr lang="en" sz="1200"/>
              <a:t>The mattress replenishes the body with vital energy. It contains natural latex that provides your sleep with bouncy support. Latex has a special, incredibly air-permeable structure that creates a well-balanced microclimate throughout the night</a:t>
            </a:r>
            <a:endParaRPr lang="ru-RU" sz="1200" dirty="0">
              <a:sym typeface="Circe"/>
            </a:endParaRPr>
          </a:p>
        </p:txBody>
      </p:sp>
      <p:sp>
        <p:nvSpPr>
          <p:cNvPr id="5" name="Прямоугольник 4"/>
          <p:cNvSpPr/>
          <p:nvPr/>
        </p:nvSpPr>
        <p:spPr>
          <a:xfrm>
            <a:off x="4993293" y="2680751"/>
            <a:ext cx="4706236" cy="2862322"/>
          </a:xfrm>
          <a:prstGeom prst="rect">
            <a:avLst/>
          </a:prstGeom>
        </p:spPr>
        <p:txBody>
          <a:bodyPr wrap="square" rtlCol="0">
            <a:spAutoFit/>
          </a:bodyPr>
          <a:lstStyle/>
          <a:p>
            <a:pPr marL="228600" indent="-228600" rtl="0">
              <a:lnSpc>
                <a:spcPct val="150000"/>
              </a:lnSpc>
              <a:buAutoNum type="arabicPeriod"/>
            </a:pPr>
            <a:r>
              <a:rPr lang="en" sz="1200" dirty="0"/>
              <a:t>Polyester fiber- and highly elastic foam-based padded bulky knitted fabric</a:t>
            </a:r>
          </a:p>
          <a:p>
            <a:pPr marL="228600" indent="-228600" rtl="0">
              <a:lnSpc>
                <a:spcPct val="150000"/>
              </a:lnSpc>
              <a:buAutoNum type="arabicPeriod"/>
            </a:pPr>
            <a:r>
              <a:rPr lang="en" sz="1200" dirty="0"/>
              <a:t>Natural latex</a:t>
            </a:r>
          </a:p>
          <a:p>
            <a:pPr marL="228600" indent="-228600" rtl="0">
              <a:lnSpc>
                <a:spcPct val="150000"/>
              </a:lnSpc>
              <a:buAutoNum type="arabicPeriod"/>
            </a:pPr>
            <a:r>
              <a:rPr lang="en" sz="1200" dirty="0"/>
              <a:t>High-Density HR Foam</a:t>
            </a:r>
            <a:endParaRPr lang="ru-RU" sz="1200" dirty="0"/>
          </a:p>
          <a:p>
            <a:pPr marL="228600" indent="-228600" rtl="0">
              <a:lnSpc>
                <a:spcPct val="150000"/>
              </a:lnSpc>
              <a:buFontTx/>
              <a:buAutoNum type="arabicPeriod"/>
            </a:pPr>
            <a:r>
              <a:rPr lang="en" sz="1200" dirty="0"/>
              <a:t>Linen fabric</a:t>
            </a:r>
          </a:p>
          <a:p>
            <a:pPr rtl="0">
              <a:lnSpc>
                <a:spcPct val="150000"/>
              </a:lnSpc>
            </a:pPr>
            <a:r>
              <a:rPr lang="en" sz="1200" dirty="0"/>
              <a:t>5.  Pocket spring </a:t>
            </a:r>
            <a:r>
              <a:rPr lang="en" sz="1200" dirty="0" smtClean="0"/>
              <a:t>unit, </a:t>
            </a:r>
            <a:r>
              <a:rPr lang="en" sz="1200" dirty="0"/>
              <a:t>h </a:t>
            </a:r>
            <a:r>
              <a:rPr lang="en" sz="1200" dirty="0" smtClean="0"/>
              <a:t>– </a:t>
            </a:r>
            <a:r>
              <a:rPr lang="en" sz="1200" dirty="0"/>
              <a:t>18 </a:t>
            </a:r>
            <a:r>
              <a:rPr lang="en" sz="1200" dirty="0" smtClean="0"/>
              <a:t>cm</a:t>
            </a:r>
            <a:endParaRPr lang="en" sz="1200" dirty="0"/>
          </a:p>
          <a:p>
            <a:pPr marL="228600" indent="-228600" rtl="0">
              <a:lnSpc>
                <a:spcPct val="150000"/>
              </a:lnSpc>
              <a:buAutoNum type="arabicPeriod" startAt="6"/>
            </a:pPr>
            <a:r>
              <a:rPr lang="en" sz="1200" dirty="0"/>
              <a:t>Linen fabric</a:t>
            </a:r>
          </a:p>
          <a:p>
            <a:pPr marL="228600" indent="-228600" rtl="0">
              <a:lnSpc>
                <a:spcPct val="150000"/>
              </a:lnSpc>
              <a:buAutoNum type="arabicPeriod" startAt="7"/>
            </a:pPr>
            <a:r>
              <a:rPr lang="en" sz="1200" dirty="0"/>
              <a:t>Reinforced mattress edge support system increases the bedding </a:t>
            </a:r>
            <a:r>
              <a:rPr lang="en" sz="1200" dirty="0" smtClean="0"/>
              <a:t>area</a:t>
            </a:r>
            <a:endParaRPr lang="en" sz="1200" dirty="0"/>
          </a:p>
          <a:p>
            <a:pPr marL="228600" indent="-228600" rtl="0">
              <a:lnSpc>
                <a:spcPct val="150000"/>
              </a:lnSpc>
              <a:buAutoNum type="arabicPeriod" startAt="7"/>
            </a:pPr>
            <a:r>
              <a:rPr lang="en" sz="1200" dirty="0"/>
              <a:t>Polyester fiber-based padded jacquard</a:t>
            </a: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2" y="1443878"/>
            <a:ext cx="5428323" cy="4475928"/>
          </a:xfrm>
          <a:prstGeom prst="rect">
            <a:avLst/>
          </a:prstGeom>
        </p:spPr>
      </p:pic>
      <p:pic>
        <p:nvPicPr>
          <p:cNvPr id="12" name="Рисунок 11"/>
          <p:cNvPicPr>
            <a:picLocks noChangeAspect="1"/>
          </p:cNvPicPr>
          <p:nvPr/>
        </p:nvPicPr>
        <p:blipFill>
          <a:blip r:embed="rId3" cstate="print"/>
          <a:stretch>
            <a:fillRect/>
          </a:stretch>
        </p:blipFill>
        <p:spPr>
          <a:xfrm>
            <a:off x="154822" y="1563656"/>
            <a:ext cx="1060253" cy="849048"/>
          </a:xfrm>
          <a:prstGeom prst="rect">
            <a:avLst/>
          </a:prstGeom>
        </p:spPr>
      </p:pic>
      <p:pic>
        <p:nvPicPr>
          <p:cNvPr id="12290" name="Picture 2" descr="C:\Users\ASUS\Desktop\dfghj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822" y="783885"/>
            <a:ext cx="4342762" cy="8214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SUS\Desktop\123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7919" y="5710103"/>
            <a:ext cx="3698839" cy="45321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
          <p:cNvSpPr txBox="1"/>
          <p:nvPr/>
        </p:nvSpPr>
        <p:spPr>
          <a:xfrm>
            <a:off x="297346" y="148432"/>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dirty="0"/>
              <a:t>HALAL</a:t>
            </a:r>
            <a:endParaRPr lang="ru-RU" sz="2000" dirty="0"/>
          </a:p>
        </p:txBody>
      </p:sp>
      <p:sp>
        <p:nvSpPr>
          <p:cNvPr id="18"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25" name="Овал 11"/>
          <p:cNvSpPr/>
          <p:nvPr/>
        </p:nvSpPr>
        <p:spPr>
          <a:xfrm>
            <a:off x="-1749614" y="2844019"/>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dirty="0"/>
          </a:p>
        </p:txBody>
      </p:sp>
      <p:sp>
        <p:nvSpPr>
          <p:cNvPr id="26" name="Овал 11"/>
          <p:cNvSpPr/>
          <p:nvPr/>
        </p:nvSpPr>
        <p:spPr>
          <a:xfrm rot="7200000" flipH="1">
            <a:off x="6095101" y="5011007"/>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pic>
        <p:nvPicPr>
          <p:cNvPr id="27" name="Рисунок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sp>
        <p:nvSpPr>
          <p:cNvPr id="22" name="Прямоугольник 21"/>
          <p:cNvSpPr/>
          <p:nvPr/>
        </p:nvSpPr>
        <p:spPr>
          <a:xfrm>
            <a:off x="3589460" y="2403754"/>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1</a:t>
            </a:r>
          </a:p>
        </p:txBody>
      </p:sp>
      <p:sp>
        <p:nvSpPr>
          <p:cNvPr id="28" name="Прямоугольник 27"/>
          <p:cNvSpPr/>
          <p:nvPr/>
        </p:nvSpPr>
        <p:spPr>
          <a:xfrm>
            <a:off x="3504195" y="3123596"/>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2</a:t>
            </a:r>
          </a:p>
        </p:txBody>
      </p:sp>
      <p:sp>
        <p:nvSpPr>
          <p:cNvPr id="29" name="Прямоугольник 28"/>
          <p:cNvSpPr/>
          <p:nvPr/>
        </p:nvSpPr>
        <p:spPr>
          <a:xfrm>
            <a:off x="3247950" y="3572158"/>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3</a:t>
            </a:r>
          </a:p>
        </p:txBody>
      </p:sp>
      <p:sp>
        <p:nvSpPr>
          <p:cNvPr id="30" name="Прямоугольник 29"/>
          <p:cNvSpPr/>
          <p:nvPr/>
        </p:nvSpPr>
        <p:spPr>
          <a:xfrm>
            <a:off x="3070958" y="3923036"/>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4</a:t>
            </a:r>
          </a:p>
        </p:txBody>
      </p:sp>
      <p:sp>
        <p:nvSpPr>
          <p:cNvPr id="31" name="Прямоугольник 30"/>
          <p:cNvSpPr/>
          <p:nvPr/>
        </p:nvSpPr>
        <p:spPr>
          <a:xfrm>
            <a:off x="3433257" y="3981937"/>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5</a:t>
            </a:r>
          </a:p>
        </p:txBody>
      </p:sp>
      <p:sp>
        <p:nvSpPr>
          <p:cNvPr id="32" name="Прямоугольник 31"/>
          <p:cNvSpPr/>
          <p:nvPr/>
        </p:nvSpPr>
        <p:spPr>
          <a:xfrm>
            <a:off x="3352124" y="4406521"/>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6</a:t>
            </a:r>
          </a:p>
        </p:txBody>
      </p:sp>
      <p:sp>
        <p:nvSpPr>
          <p:cNvPr id="33" name="Прямоугольник 32"/>
          <p:cNvSpPr/>
          <p:nvPr/>
        </p:nvSpPr>
        <p:spPr>
          <a:xfrm>
            <a:off x="4292710" y="3332055"/>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7</a:t>
            </a:r>
          </a:p>
        </p:txBody>
      </p:sp>
      <p:sp>
        <p:nvSpPr>
          <p:cNvPr id="37" name="Прямоугольник 36"/>
          <p:cNvSpPr/>
          <p:nvPr/>
        </p:nvSpPr>
        <p:spPr>
          <a:xfrm>
            <a:off x="3513422" y="4635946"/>
            <a:ext cx="281166" cy="27699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 sz="1200" b="0" i="0" u="none" strike="noStrike" cap="none" spc="0" normalizeH="0">
                <a:ln>
                  <a:noFill/>
                </a:ln>
                <a:solidFill>
                  <a:srgbClr val="000000"/>
                </a:solidFill>
                <a:effectLst/>
                <a:uFillTx/>
                <a:sym typeface="Circe Light"/>
              </a:rPr>
              <a:t>8</a:t>
            </a:r>
          </a:p>
        </p:txBody>
      </p:sp>
      <p:sp>
        <p:nvSpPr>
          <p:cNvPr id="34" name="Прямоугольник 33">
            <a:extLst>
              <a:ext uri="{FF2B5EF4-FFF2-40B4-BE49-F238E27FC236}">
                <a16:creationId xmlns:a16="http://schemas.microsoft.com/office/drawing/2014/main" id="{DE4D14F1-3E24-43AF-888C-A85DED34224D}"/>
              </a:ext>
            </a:extLst>
          </p:cNvPr>
          <p:cNvSpPr/>
          <p:nvPr/>
        </p:nvSpPr>
        <p:spPr>
          <a:xfrm>
            <a:off x="93794" y="1311903"/>
            <a:ext cx="1060253" cy="324000"/>
          </a:xfrm>
          <a:prstGeom prst="rect">
            <a:avLst/>
          </a:prstGeom>
          <a:solidFill>
            <a:srgbClr val="FFFFFF"/>
          </a:solidFill>
        </p:spPr>
        <p:txBody>
          <a:bodyPr wrap="square" lIns="0" tIns="0" rIns="0" bIns="0" rtlCol="0">
            <a:noAutofit/>
          </a:bodyPr>
          <a:lstStyle/>
          <a:p>
            <a:pPr algn="ctr" rtl="0"/>
            <a:r>
              <a:rPr lang="en" sz="1100">
                <a:solidFill>
                  <a:schemeClr val="tx1">
                    <a:lumMod val="75000"/>
                    <a:lumOff val="25000"/>
                  </a:schemeClr>
                </a:solidFill>
              </a:rPr>
              <a:t>anatomicity</a:t>
            </a:r>
            <a:endParaRPr lang="ru-RU" sz="1100" dirty="0">
              <a:solidFill>
                <a:schemeClr val="tx1">
                  <a:lumMod val="75000"/>
                  <a:lumOff val="25000"/>
                </a:schemeClr>
              </a:solidFill>
            </a:endParaRPr>
          </a:p>
        </p:txBody>
      </p:sp>
      <p:sp>
        <p:nvSpPr>
          <p:cNvPr id="35" name="Прямоугольник 34">
            <a:extLst>
              <a:ext uri="{FF2B5EF4-FFF2-40B4-BE49-F238E27FC236}">
                <a16:creationId xmlns:a16="http://schemas.microsoft.com/office/drawing/2014/main" id="{ECE9C477-155A-442A-8EB3-089E4DBD3180}"/>
              </a:ext>
            </a:extLst>
          </p:cNvPr>
          <p:cNvSpPr/>
          <p:nvPr/>
        </p:nvSpPr>
        <p:spPr>
          <a:xfrm>
            <a:off x="2012308" y="1311903"/>
            <a:ext cx="657862" cy="324000"/>
          </a:xfrm>
          <a:prstGeom prst="rect">
            <a:avLst/>
          </a:prstGeom>
          <a:solidFill>
            <a:srgbClr val="FFFFFF"/>
          </a:solidFill>
        </p:spPr>
        <p:txBody>
          <a:bodyPr wrap="square" lIns="0" tIns="0" rIns="0" bIns="0" rtlCol="0">
            <a:noAutofit/>
          </a:bodyPr>
          <a:lstStyle/>
          <a:p>
            <a:pPr algn="ctr" rtl="0"/>
            <a:r>
              <a:rPr lang="en" sz="1100">
                <a:solidFill>
                  <a:schemeClr val="tx1">
                    <a:lumMod val="75000"/>
                    <a:lumOff val="25000"/>
                  </a:schemeClr>
                </a:solidFill>
              </a:rPr>
              <a:t>comfort</a:t>
            </a:r>
          </a:p>
        </p:txBody>
      </p:sp>
      <p:sp>
        <p:nvSpPr>
          <p:cNvPr id="36" name="Прямоугольник 35">
            <a:extLst>
              <a:ext uri="{FF2B5EF4-FFF2-40B4-BE49-F238E27FC236}">
                <a16:creationId xmlns:a16="http://schemas.microsoft.com/office/drawing/2014/main" id="{9642F841-7AEB-44AE-8494-C386E4A372CF}"/>
              </a:ext>
            </a:extLst>
          </p:cNvPr>
          <p:cNvSpPr/>
          <p:nvPr/>
        </p:nvSpPr>
        <p:spPr>
          <a:xfrm>
            <a:off x="2750979" y="1311903"/>
            <a:ext cx="882312" cy="338114"/>
          </a:xfrm>
          <a:prstGeom prst="rect">
            <a:avLst/>
          </a:prstGeom>
          <a:solidFill>
            <a:srgbClr val="FFFFFF"/>
          </a:solidFill>
        </p:spPr>
        <p:txBody>
          <a:bodyPr wrap="square" lIns="0" tIns="0" rIns="0" bIns="0" rtlCol="0">
            <a:noAutofit/>
          </a:bodyPr>
          <a:lstStyle/>
          <a:p>
            <a:pPr algn="ctr" rtl="0"/>
            <a:r>
              <a:rPr lang="en" sz="1100">
                <a:solidFill>
                  <a:schemeClr val="tx1">
                    <a:lumMod val="75000"/>
                    <a:lumOff val="25000"/>
                  </a:schemeClr>
                </a:solidFill>
              </a:rPr>
              <a:t>edge reinforcement</a:t>
            </a:r>
          </a:p>
        </p:txBody>
      </p:sp>
      <p:graphicFrame>
        <p:nvGraphicFramePr>
          <p:cNvPr id="38" name="Таблица 37">
            <a:extLst>
              <a:ext uri="{FF2B5EF4-FFF2-40B4-BE49-F238E27FC236}">
                <a16:creationId xmlns:a16="http://schemas.microsoft.com/office/drawing/2014/main" id="{CE35D1C6-A102-42FD-8730-EFED3DE156A7}"/>
              </a:ext>
            </a:extLst>
          </p:cNvPr>
          <p:cNvGraphicFramePr>
            <a:graphicFrameLocks noGrp="1"/>
          </p:cNvGraphicFramePr>
          <p:nvPr>
            <p:extLst>
              <p:ext uri="{D42A27DB-BD31-4B8C-83A1-F6EECF244321}">
                <p14:modId xmlns:p14="http://schemas.microsoft.com/office/powerpoint/2010/main" val="3388607053"/>
              </p:ext>
            </p:extLst>
          </p:nvPr>
        </p:nvGraphicFramePr>
        <p:xfrm>
          <a:off x="4964531" y="6202832"/>
          <a:ext cx="4248000" cy="335280"/>
        </p:xfrm>
        <a:graphic>
          <a:graphicData uri="http://schemas.openxmlformats.org/drawingml/2006/table">
            <a:tbl>
              <a:tblPr firstRow="1" firstCol="1" bandRow="1"/>
              <a:tblGrid>
                <a:gridCol w="936000">
                  <a:extLst>
                    <a:ext uri="{9D8B030D-6E8A-4147-A177-3AD203B41FA5}">
                      <a16:colId xmlns:a16="http://schemas.microsoft.com/office/drawing/2014/main" val="1395111029"/>
                    </a:ext>
                  </a:extLst>
                </a:gridCol>
                <a:gridCol w="1116000">
                  <a:extLst>
                    <a:ext uri="{9D8B030D-6E8A-4147-A177-3AD203B41FA5}">
                      <a16:colId xmlns:a16="http://schemas.microsoft.com/office/drawing/2014/main" val="2216613737"/>
                    </a:ext>
                  </a:extLst>
                </a:gridCol>
                <a:gridCol w="1116000">
                  <a:extLst>
                    <a:ext uri="{9D8B030D-6E8A-4147-A177-3AD203B41FA5}">
                      <a16:colId xmlns:a16="http://schemas.microsoft.com/office/drawing/2014/main" val="3442345717"/>
                    </a:ext>
                  </a:extLst>
                </a:gridCol>
                <a:gridCol w="1080000">
                  <a:extLst>
                    <a:ext uri="{9D8B030D-6E8A-4147-A177-3AD203B41FA5}">
                      <a16:colId xmlns:a16="http://schemas.microsoft.com/office/drawing/2014/main" val="4125413610"/>
                    </a:ext>
                  </a:extLst>
                </a:gridCol>
              </a:tblGrid>
              <a:tr h="0">
                <a:tc>
                  <a:txBody>
                    <a:bodyPr/>
                    <a:lstStyle/>
                    <a:p>
                      <a:pPr algn="ctr" rtl="0" hangingPunct="0">
                        <a:spcAft>
                          <a:spcPts val="0"/>
                        </a:spcAft>
                      </a:pPr>
                      <a:r>
                        <a:rPr lang="en" sz="1100" b="1">
                          <a:solidFill>
                            <a:srgbClr val="000000"/>
                          </a:solidFill>
                          <a:effectLst/>
                          <a:latin typeface="Circe Light"/>
                          <a:ea typeface="Circe Light"/>
                          <a:cs typeface="Circe Light"/>
                        </a:rPr>
                        <a:t>Height</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b="1">
                          <a:solidFill>
                            <a:srgbClr val="000000"/>
                          </a:solidFill>
                          <a:effectLst/>
                          <a:latin typeface="Circe Light"/>
                          <a:ea typeface="Circe Light"/>
                          <a:cs typeface="Circe Light"/>
                        </a:rPr>
                        <a:t>Firmness</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b="1">
                          <a:solidFill>
                            <a:srgbClr val="000000"/>
                          </a:solidFill>
                          <a:effectLst/>
                          <a:latin typeface="Circe Light"/>
                          <a:ea typeface="Circe Light"/>
                          <a:cs typeface="Circe Light"/>
                        </a:rPr>
                        <a:t>load</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b="1">
                          <a:solidFill>
                            <a:srgbClr val="000000"/>
                          </a:solidFill>
                          <a:effectLst/>
                          <a:latin typeface="Circe Light"/>
                          <a:ea typeface="Circe Light"/>
                          <a:cs typeface="Circe Light"/>
                        </a:rPr>
                        <a:t>Warranty</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9252074"/>
                  </a:ext>
                </a:extLst>
              </a:tr>
              <a:tr h="0">
                <a:tc>
                  <a:txBody>
                    <a:bodyPr/>
                    <a:lstStyle/>
                    <a:p>
                      <a:pPr algn="ctr" rtl="0" hangingPunct="0">
                        <a:spcAft>
                          <a:spcPts val="0"/>
                        </a:spcAft>
                      </a:pPr>
                      <a:r>
                        <a:rPr lang="en" sz="1100">
                          <a:solidFill>
                            <a:srgbClr val="000000"/>
                          </a:solidFill>
                          <a:effectLst/>
                          <a:latin typeface="Circe Light"/>
                          <a:ea typeface="Circe Light"/>
                          <a:cs typeface="Circe Light"/>
                        </a:rPr>
                        <a:t>27 cm</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a:solidFill>
                            <a:srgbClr val="000000"/>
                          </a:solidFill>
                          <a:effectLst/>
                          <a:latin typeface="Circe Light"/>
                          <a:ea typeface="Circe Light"/>
                          <a:cs typeface="Circe Light"/>
                        </a:rPr>
                        <a:t>high</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a:solidFill>
                            <a:srgbClr val="000000"/>
                          </a:solidFill>
                          <a:effectLst/>
                          <a:latin typeface="Circe Light"/>
                          <a:ea typeface="Circe Light"/>
                          <a:cs typeface="Circe Light"/>
                        </a:rPr>
                        <a:t>over 140 kg</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hangingPunct="0">
                        <a:spcAft>
                          <a:spcPts val="0"/>
                        </a:spcAft>
                      </a:pPr>
                      <a:r>
                        <a:rPr lang="en" sz="1100">
                          <a:solidFill>
                            <a:srgbClr val="000000"/>
                          </a:solidFill>
                          <a:effectLst/>
                          <a:latin typeface="Circe Light"/>
                          <a:ea typeface="Circe Light"/>
                          <a:cs typeface="Circe Light"/>
                        </a:rPr>
                        <a:t>25 years</a:t>
                      </a:r>
                      <a:endParaRPr lang="ru-RU" sz="1100" dirty="0">
                        <a:effectLst/>
                        <a:latin typeface="Times New Roman" panose="02020603050405020304" pitchFamily="18" charset="0"/>
                        <a:ea typeface="Times New Roman" panose="02020603050405020304" pitchFamily="18" charset="0"/>
                      </a:endParaRPr>
                    </a:p>
                  </a:txBody>
                  <a:tcPr marL="17780" marR="177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165744"/>
                  </a:ext>
                </a:extLst>
              </a:tr>
            </a:tbl>
          </a:graphicData>
        </a:graphic>
      </p:graphicFrame>
      <p:pic>
        <p:nvPicPr>
          <p:cNvPr id="39" name="Picture 4">
            <a:extLst>
              <a:ext uri="{FF2B5EF4-FFF2-40B4-BE49-F238E27FC236}">
                <a16:creationId xmlns:a16="http://schemas.microsoft.com/office/drawing/2014/main" id="{61047D92-7B4A-49C6-82D9-6622EA0E0F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23921" y="4123810"/>
            <a:ext cx="965477" cy="97155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097DD249-C8D2-4729-A8F4-978EEEBC1868}"/>
              </a:ext>
            </a:extLst>
          </p:cNvPr>
          <p:cNvSpPr txBox="1"/>
          <p:nvPr/>
        </p:nvSpPr>
        <p:spPr>
          <a:xfrm>
            <a:off x="722538" y="4235019"/>
            <a:ext cx="755114" cy="749132"/>
          </a:xfrm>
          <a:prstGeom prst="rect">
            <a:avLst/>
          </a:prstGeom>
          <a:noFill/>
        </p:spPr>
        <p:txBody>
          <a:bodyPr wrap="square" lIns="0" tIns="0" rIns="0" bIns="0" rtlCol="0" anchor="ctr">
            <a:prstTxWarp prst="textArchUp">
              <a:avLst/>
            </a:prstTxWarp>
            <a:noAutofit/>
          </a:bodyPr>
          <a:lstStyle/>
          <a:p>
            <a:pPr algn="ctr" rtl="0"/>
            <a:r>
              <a:rPr lang="en" sz="1100">
                <a:solidFill>
                  <a:schemeClr val="bg1"/>
                </a:solidFill>
              </a:rPr>
              <a:t>single-sided mattress</a:t>
            </a:r>
          </a:p>
        </p:txBody>
      </p:sp>
      <p:sp>
        <p:nvSpPr>
          <p:cNvPr id="41" name="Прямоугольник 40">
            <a:extLst>
              <a:ext uri="{FF2B5EF4-FFF2-40B4-BE49-F238E27FC236}">
                <a16:creationId xmlns:a16="http://schemas.microsoft.com/office/drawing/2014/main" id="{DB3F51D8-8E11-4D73-901C-3592BA900CE9}"/>
              </a:ext>
            </a:extLst>
          </p:cNvPr>
          <p:cNvSpPr/>
          <p:nvPr/>
        </p:nvSpPr>
        <p:spPr>
          <a:xfrm>
            <a:off x="1119736" y="1311903"/>
            <a:ext cx="793422" cy="324000"/>
          </a:xfrm>
          <a:prstGeom prst="rect">
            <a:avLst/>
          </a:prstGeom>
          <a:solidFill>
            <a:srgbClr val="FFFFFF"/>
          </a:solidFill>
        </p:spPr>
        <p:txBody>
          <a:bodyPr wrap="square" lIns="0" tIns="0" rIns="0" bIns="0" rtlCol="0">
            <a:noAutofit/>
          </a:bodyPr>
          <a:lstStyle/>
          <a:p>
            <a:pPr algn="ctr" rtl="0"/>
            <a:r>
              <a:rPr lang="en" sz="1100">
                <a:solidFill>
                  <a:schemeClr val="tx1">
                    <a:lumMod val="75000"/>
                    <a:lumOff val="25000"/>
                  </a:schemeClr>
                </a:solidFill>
              </a:rPr>
              <a:t>relaxation</a:t>
            </a:r>
          </a:p>
        </p:txBody>
      </p:sp>
      <p:sp>
        <p:nvSpPr>
          <p:cNvPr id="42" name="Прямоугольник 41">
            <a:extLst>
              <a:ext uri="{FF2B5EF4-FFF2-40B4-BE49-F238E27FC236}">
                <a16:creationId xmlns:a16="http://schemas.microsoft.com/office/drawing/2014/main" id="{01408B5C-4951-4AF8-B887-9721DE908EB9}"/>
              </a:ext>
            </a:extLst>
          </p:cNvPr>
          <p:cNvSpPr/>
          <p:nvPr/>
        </p:nvSpPr>
        <p:spPr>
          <a:xfrm>
            <a:off x="3714423" y="1311903"/>
            <a:ext cx="882312" cy="338114"/>
          </a:xfrm>
          <a:prstGeom prst="rect">
            <a:avLst/>
          </a:prstGeom>
          <a:solidFill>
            <a:srgbClr val="FFFFFF"/>
          </a:solidFill>
        </p:spPr>
        <p:txBody>
          <a:bodyPr wrap="square" lIns="0" tIns="0" rIns="0" bIns="0" rtlCol="0">
            <a:noAutofit/>
          </a:bodyPr>
          <a:lstStyle/>
          <a:p>
            <a:pPr algn="ctr" rtl="0"/>
            <a:r>
              <a:rPr lang="en" sz="1100">
                <a:solidFill>
                  <a:schemeClr val="tx1">
                    <a:lumMod val="75000"/>
                    <a:lumOff val="25000"/>
                  </a:schemeClr>
                </a:solidFill>
              </a:rPr>
              <a:t>natural materials</a:t>
            </a:r>
          </a:p>
        </p:txBody>
      </p:sp>
    </p:spTree>
    <p:extLst>
      <p:ext uri="{BB962C8B-B14F-4D97-AF65-F5344CB8AC3E}">
        <p14:creationId xmlns:p14="http://schemas.microsoft.com/office/powerpoint/2010/main" val="1912866193"/>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t="17857" b="31190"/>
          <a:stretch/>
        </p:blipFill>
        <p:spPr>
          <a:xfrm>
            <a:off x="743127" y="522691"/>
            <a:ext cx="10775193" cy="3660145"/>
          </a:xfrm>
          <a:prstGeom prst="rect">
            <a:avLst/>
          </a:prstGeom>
        </p:spPr>
      </p:pic>
      <p:sp>
        <p:nvSpPr>
          <p:cNvPr id="127" name="Овал 11"/>
          <p:cNvSpPr/>
          <p:nvPr/>
        </p:nvSpPr>
        <p:spPr>
          <a:xfrm rot="18000000" flipH="1">
            <a:off x="9091826" y="-2256793"/>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317590" y="405859"/>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pic>
        <p:nvPicPr>
          <p:cNvPr id="16" name="Picture 3" descr="G:\Den4ik\11 Апрель\13 Лера патрикеева\6 Презентация\автомат сис.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2381" y="8167700"/>
            <a:ext cx="191729" cy="277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743127" y="1800052"/>
            <a:ext cx="2031184" cy="4513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4" name="TextBox 1"/>
          <p:cNvSpPr txBox="1"/>
          <p:nvPr/>
        </p:nvSpPr>
        <p:spPr>
          <a:xfrm>
            <a:off x="209490" y="179772"/>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HALAL.  Bakim и Naym mattress appearance </a:t>
            </a:r>
            <a:endParaRPr lang="ru-RU" sz="2000" dirty="0"/>
          </a:p>
        </p:txBody>
      </p:sp>
      <p:sp>
        <p:nvSpPr>
          <p:cNvPr id="15" name="TextBox 1"/>
          <p:cNvSpPr txBox="1"/>
          <p:nvPr/>
        </p:nvSpPr>
        <p:spPr>
          <a:xfrm>
            <a:off x="4051160" y="2284520"/>
            <a:ext cx="233268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20" name="TextBox 1"/>
          <p:cNvSpPr txBox="1"/>
          <p:nvPr/>
        </p:nvSpPr>
        <p:spPr>
          <a:xfrm>
            <a:off x="2554593" y="5275302"/>
            <a:ext cx="6073299" cy="2769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200">
                <a:solidFill>
                  <a:srgbClr val="000000"/>
                </a:solidFill>
                <a:latin typeface="Circe Light"/>
                <a:ea typeface="Circe Light"/>
                <a:cs typeface="Circe Light"/>
              </a:rPr>
              <a:t> </a:t>
            </a: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894" y="4440793"/>
            <a:ext cx="2785833" cy="1857222"/>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8932" y="4416018"/>
            <a:ext cx="2785833" cy="1857222"/>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7187" y="4464219"/>
            <a:ext cx="2715780" cy="1810369"/>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4987" y="4416018"/>
            <a:ext cx="2880485" cy="1920324"/>
          </a:xfrm>
          <a:prstGeom prst="rect">
            <a:avLst/>
          </a:prstGeom>
        </p:spPr>
      </p:pic>
      <p:pic>
        <p:nvPicPr>
          <p:cNvPr id="17" name="Рисунок 16"/>
          <p:cNvPicPr>
            <a:picLocks noChangeAspect="1"/>
          </p:cNvPicPr>
          <p:nvPr/>
        </p:nvPicPr>
        <p:blipFill rotWithShape="1">
          <a:blip r:embed="rId3" cstate="print">
            <a:extLst>
              <a:ext uri="{28A0092B-C50C-407E-A947-70E740481C1C}">
                <a14:useLocalDpi xmlns:a14="http://schemas.microsoft.com/office/drawing/2010/main" val="0"/>
              </a:ext>
            </a:extLst>
          </a:blip>
          <a:srcRect t="17857" b="31190"/>
          <a:stretch/>
        </p:blipFill>
        <p:spPr>
          <a:xfrm>
            <a:off x="743127" y="531586"/>
            <a:ext cx="10775193" cy="3660145"/>
          </a:xfrm>
          <a:prstGeom prst="rect">
            <a:avLst/>
          </a:prstGeom>
        </p:spPr>
      </p:pic>
    </p:spTree>
    <p:extLst>
      <p:ext uri="{BB962C8B-B14F-4D97-AF65-F5344CB8AC3E}">
        <p14:creationId xmlns:p14="http://schemas.microsoft.com/office/powerpoint/2010/main" val="388500375"/>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Овал 11"/>
          <p:cNvSpPr/>
          <p:nvPr/>
        </p:nvSpPr>
        <p:spPr>
          <a:xfrm rot="18000000" flipH="1">
            <a:off x="9091826" y="-2256793"/>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317590" y="405859"/>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pic>
        <p:nvPicPr>
          <p:cNvPr id="16" name="Picture 3" descr="G:\Den4ik\11 Апрель\13 Лера патрикеева\6 Презентация\автомат сис.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2381" y="8167700"/>
            <a:ext cx="191729" cy="277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743127" y="1800052"/>
            <a:ext cx="2031184" cy="4513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4" name="TextBox 1"/>
          <p:cNvSpPr txBox="1"/>
          <p:nvPr/>
        </p:nvSpPr>
        <p:spPr>
          <a:xfrm>
            <a:off x="209490" y="179772"/>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HALAL. Mattress technical documentation</a:t>
            </a:r>
          </a:p>
        </p:txBody>
      </p:sp>
      <p:sp>
        <p:nvSpPr>
          <p:cNvPr id="15" name="TextBox 1"/>
          <p:cNvSpPr txBox="1"/>
          <p:nvPr/>
        </p:nvSpPr>
        <p:spPr>
          <a:xfrm>
            <a:off x="4051160" y="2284520"/>
            <a:ext cx="233268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20" name="TextBox 1"/>
          <p:cNvSpPr txBox="1"/>
          <p:nvPr/>
        </p:nvSpPr>
        <p:spPr>
          <a:xfrm>
            <a:off x="2554593" y="5275302"/>
            <a:ext cx="6073299" cy="2769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200">
                <a:solidFill>
                  <a:srgbClr val="000000"/>
                </a:solidFill>
                <a:latin typeface="Circe Light"/>
                <a:ea typeface="Circe Light"/>
                <a:cs typeface="Circe Light"/>
              </a:rPr>
              <a:t> </a:t>
            </a:r>
          </a:p>
        </p:txBody>
      </p:sp>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1597" y="35748"/>
            <a:ext cx="2698104" cy="6822252"/>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1425" y="552128"/>
            <a:ext cx="2582758" cy="3605631"/>
          </a:xfrm>
          <a:prstGeom prst="rect">
            <a:avLst/>
          </a:prstGeom>
        </p:spPr>
      </p:pic>
      <p:sp>
        <p:nvSpPr>
          <p:cNvPr id="18" name="TextBox 17"/>
          <p:cNvSpPr txBox="1"/>
          <p:nvPr/>
        </p:nvSpPr>
        <p:spPr>
          <a:xfrm>
            <a:off x="4572000" y="790135"/>
            <a:ext cx="4583361" cy="2400657"/>
          </a:xfrm>
          <a:prstGeom prst="rect">
            <a:avLst/>
          </a:prstGeom>
          <a:noFill/>
        </p:spPr>
        <p:txBody>
          <a:bodyPr wrap="square" rtlCol="0">
            <a:spAutoFit/>
          </a:bodyPr>
          <a:lstStyle/>
          <a:p>
            <a:pPr rtl="0"/>
            <a:r>
              <a:rPr lang="en">
                <a:solidFill>
                  <a:schemeClr val="accent1"/>
                </a:solidFill>
                <a:latin typeface="Circe"/>
                <a:ea typeface="Circe"/>
                <a:cs typeface="Circe"/>
                <a:sym typeface="Circe"/>
              </a:rPr>
              <a:t>HALAL Certificate</a:t>
            </a:r>
            <a:endParaRPr lang="ru-RU" dirty="0">
              <a:solidFill>
                <a:schemeClr val="accent1"/>
              </a:solidFill>
              <a:latin typeface="Circe"/>
              <a:ea typeface="Circe"/>
              <a:cs typeface="Circe"/>
              <a:sym typeface="Circe"/>
            </a:endParaRPr>
          </a:p>
          <a:p>
            <a:pPr rtl="0"/>
            <a:endParaRPr lang="ru-RU" sz="1200" dirty="0"/>
          </a:p>
          <a:p>
            <a:pPr rtl="0">
              <a:lnSpc>
                <a:spcPct val="150000"/>
              </a:lnSpc>
            </a:pPr>
            <a:r>
              <a:rPr lang="en" sz="1200"/>
              <a:t>The Certificate contains:</a:t>
            </a:r>
          </a:p>
          <a:p>
            <a:pPr marL="228600" indent="-228600" rtl="0">
              <a:lnSpc>
                <a:spcPct val="150000"/>
              </a:lnSpc>
              <a:buAutoNum type="arabicPeriod"/>
            </a:pPr>
            <a:r>
              <a:rPr lang="en" sz="1200"/>
              <a:t>sleeping guide </a:t>
            </a:r>
          </a:p>
          <a:p>
            <a:pPr marL="228600" indent="-228600" rtl="0">
              <a:lnSpc>
                <a:spcPct val="150000"/>
              </a:lnSpc>
              <a:buAutoNum type="arabicPeriod"/>
            </a:pPr>
            <a:r>
              <a:rPr lang="en" sz="1200">
                <a:sym typeface="Circe"/>
              </a:rPr>
              <a:t>mattress use manual</a:t>
            </a:r>
          </a:p>
          <a:p>
            <a:pPr rtl="0">
              <a:lnSpc>
                <a:spcPct val="150000"/>
              </a:lnSpc>
            </a:pPr>
            <a:endParaRPr lang="ru-RU" sz="1200" dirty="0">
              <a:sym typeface="Circe"/>
            </a:endParaRPr>
          </a:p>
          <a:p>
            <a:pPr marL="228600" indent="-228600" rtl="0">
              <a:lnSpc>
                <a:spcPct val="150000"/>
              </a:lnSpc>
              <a:buAutoNum type="arabicPeriod"/>
            </a:pPr>
            <a:endParaRPr lang="ru-RU" sz="1200" dirty="0">
              <a:sym typeface="Circe"/>
            </a:endParaRPr>
          </a:p>
          <a:p>
            <a:pPr marL="228600" indent="-228600" rtl="0">
              <a:lnSpc>
                <a:spcPct val="150000"/>
              </a:lnSpc>
              <a:buAutoNum type="arabicPeriod"/>
            </a:pPr>
            <a:endParaRPr lang="ru-RU" sz="1200" dirty="0">
              <a:sym typeface="Circe"/>
            </a:endParaRPr>
          </a:p>
          <a:p>
            <a:pPr rtl="0"/>
            <a:endParaRPr lang="ru-RU" sz="1200" dirty="0">
              <a:sym typeface="Circe"/>
            </a:endParaRPr>
          </a:p>
        </p:txBody>
      </p:sp>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186" y="4379700"/>
            <a:ext cx="2668758" cy="1779024"/>
          </a:xfrm>
          <a:prstGeom prst="rect">
            <a:avLst/>
          </a:prstGeom>
        </p:spPr>
      </p:pic>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5373" y="5088623"/>
            <a:ext cx="1685787" cy="1639104"/>
          </a:xfrm>
          <a:prstGeom prst="flowChartConnector">
            <a:avLst/>
          </a:prstGeom>
        </p:spPr>
      </p:pic>
      <p:sp>
        <p:nvSpPr>
          <p:cNvPr id="22" name="TextBox 21"/>
          <p:cNvSpPr txBox="1"/>
          <p:nvPr/>
        </p:nvSpPr>
        <p:spPr>
          <a:xfrm>
            <a:off x="4674742" y="4130004"/>
            <a:ext cx="4573737" cy="1292662"/>
          </a:xfrm>
          <a:prstGeom prst="rect">
            <a:avLst/>
          </a:prstGeom>
          <a:noFill/>
        </p:spPr>
        <p:txBody>
          <a:bodyPr wrap="square" rtlCol="0">
            <a:spAutoFit/>
          </a:bodyPr>
          <a:lstStyle/>
          <a:p>
            <a:pPr rtl="0"/>
            <a:r>
              <a:rPr lang="en">
                <a:solidFill>
                  <a:schemeClr val="accent1"/>
                </a:solidFill>
                <a:latin typeface="Circe"/>
                <a:ea typeface="Circe"/>
                <a:cs typeface="Circe"/>
                <a:sym typeface="Circe"/>
              </a:rPr>
              <a:t>HALAL Label</a:t>
            </a:r>
            <a:endParaRPr lang="ru-RU" dirty="0">
              <a:solidFill>
                <a:schemeClr val="accent1"/>
              </a:solidFill>
              <a:latin typeface="Circe"/>
              <a:ea typeface="Circe"/>
              <a:cs typeface="Circe"/>
              <a:sym typeface="Circe"/>
            </a:endParaRPr>
          </a:p>
          <a:p>
            <a:pPr rtl="0"/>
            <a:endParaRPr lang="ru-RU" sz="1200" dirty="0"/>
          </a:p>
          <a:p>
            <a:pPr rtl="0">
              <a:lnSpc>
                <a:spcPct val="150000"/>
              </a:lnSpc>
            </a:pPr>
            <a:r>
              <a:rPr lang="en" sz="1200"/>
              <a:t>The label is placed to the left of the mattress head and points at the location of a pillow. </a:t>
            </a:r>
            <a:endParaRPr lang="ru-RU" sz="1200" dirty="0">
              <a:sym typeface="Circe"/>
            </a:endParaRPr>
          </a:p>
          <a:p>
            <a:pPr rtl="0"/>
            <a:endParaRPr lang="ru-RU" sz="1200" dirty="0">
              <a:sym typeface="Circe"/>
            </a:endParaRPr>
          </a:p>
        </p:txBody>
      </p:sp>
      <p:sp>
        <p:nvSpPr>
          <p:cNvPr id="21" name="Прямоугольник 20">
            <a:extLst>
              <a:ext uri="{FF2B5EF4-FFF2-40B4-BE49-F238E27FC236}">
                <a16:creationId xmlns:a16="http://schemas.microsoft.com/office/drawing/2014/main" id="{6834AF6E-EE93-4279-8385-85720BE06926}"/>
              </a:ext>
            </a:extLst>
          </p:cNvPr>
          <p:cNvSpPr/>
          <p:nvPr/>
        </p:nvSpPr>
        <p:spPr>
          <a:xfrm>
            <a:off x="1017805" y="1365052"/>
            <a:ext cx="1852395" cy="338114"/>
          </a:xfrm>
          <a:prstGeom prst="rect">
            <a:avLst/>
          </a:prstGeom>
          <a:noFill/>
        </p:spPr>
        <p:txBody>
          <a:bodyPr wrap="square" lIns="0" tIns="0" rIns="0" bIns="0" rtlCol="0" anchor="ctr">
            <a:noAutofit/>
          </a:bodyPr>
          <a:lstStyle/>
          <a:p>
            <a:pPr algn="ctr" rtl="0"/>
            <a:r>
              <a:rPr lang="en" sz="1400" b="1">
                <a:solidFill>
                  <a:schemeClr val="bg1"/>
                </a:solidFill>
              </a:rPr>
              <a:t>PRODUCT CERTIFICATE</a:t>
            </a:r>
          </a:p>
        </p:txBody>
      </p:sp>
      <p:sp>
        <p:nvSpPr>
          <p:cNvPr id="23" name="Прямоугольник 22">
            <a:extLst>
              <a:ext uri="{FF2B5EF4-FFF2-40B4-BE49-F238E27FC236}">
                <a16:creationId xmlns:a16="http://schemas.microsoft.com/office/drawing/2014/main" id="{40015E26-8EE2-4CF8-9356-E2C0ABF42F1C}"/>
              </a:ext>
            </a:extLst>
          </p:cNvPr>
          <p:cNvSpPr/>
          <p:nvPr/>
        </p:nvSpPr>
        <p:spPr>
          <a:xfrm>
            <a:off x="1311296" y="1800052"/>
            <a:ext cx="1219201" cy="1162301"/>
          </a:xfrm>
          <a:prstGeom prst="rect">
            <a:avLst/>
          </a:prstGeom>
          <a:noFill/>
        </p:spPr>
        <p:txBody>
          <a:bodyPr wrap="square" lIns="0" tIns="0" rIns="0" bIns="0" rtlCol="0" anchor="b">
            <a:prstTxWarp prst="textArchDown">
              <a:avLst/>
            </a:prstTxWarp>
            <a:noAutofit/>
          </a:bodyPr>
          <a:lstStyle/>
          <a:p>
            <a:pPr algn="ctr" rtl="0"/>
            <a:r>
              <a:rPr lang="en" sz="700" dirty="0">
                <a:solidFill>
                  <a:schemeClr val="bg1"/>
                </a:solidFill>
              </a:rPr>
              <a:t>The product is certified according to the Halal Voluntary Certification System</a:t>
            </a:r>
          </a:p>
        </p:txBody>
      </p:sp>
    </p:spTree>
    <p:extLst>
      <p:ext uri="{BB962C8B-B14F-4D97-AF65-F5344CB8AC3E}">
        <p14:creationId xmlns:p14="http://schemas.microsoft.com/office/powerpoint/2010/main" val="1166664888"/>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297346" y="128960"/>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Summary</a:t>
            </a:r>
          </a:p>
        </p:txBody>
      </p:sp>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8314" y="1105974"/>
            <a:ext cx="1467018" cy="978012"/>
          </a:xfrm>
          <a:prstGeom prst="rect">
            <a:avLst/>
          </a:prstGeom>
        </p:spPr>
      </p:pic>
      <p:pic>
        <p:nvPicPr>
          <p:cNvPr id="17" name="Рисунок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1306" y="1105974"/>
            <a:ext cx="1467018" cy="978012"/>
          </a:xfrm>
          <a:prstGeom prst="rect">
            <a:avLst/>
          </a:prstGeom>
        </p:spPr>
      </p:pic>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5714" y="1090180"/>
            <a:ext cx="1467018" cy="978012"/>
          </a:xfrm>
          <a:prstGeom prst="rect">
            <a:avLst/>
          </a:prstGeom>
        </p:spPr>
      </p:pic>
      <p:pic>
        <p:nvPicPr>
          <p:cNvPr id="20" name="Рисунок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853" y="1029383"/>
            <a:ext cx="1419635" cy="946423"/>
          </a:xfrm>
          <a:prstGeom prst="rect">
            <a:avLst/>
          </a:prstGeom>
        </p:spPr>
      </p:pic>
      <p:pic>
        <p:nvPicPr>
          <p:cNvPr id="23" name="Рисунок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8531" y="1137563"/>
            <a:ext cx="1419635" cy="946423"/>
          </a:xfrm>
          <a:prstGeom prst="rect">
            <a:avLst/>
          </a:prstGeom>
        </p:spPr>
      </p:pic>
      <p:sp>
        <p:nvSpPr>
          <p:cNvPr id="13"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14" name="Овал 11"/>
          <p:cNvSpPr/>
          <p:nvPr/>
        </p:nvSpPr>
        <p:spPr>
          <a:xfrm>
            <a:off x="-1749614" y="2844019"/>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5" name="Овал 11"/>
          <p:cNvSpPr/>
          <p:nvPr/>
        </p:nvSpPr>
        <p:spPr>
          <a:xfrm rot="7200000" flipH="1">
            <a:off x="6095101" y="5011007"/>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graphicFrame>
        <p:nvGraphicFramePr>
          <p:cNvPr id="19" name="Таблица 18"/>
          <p:cNvGraphicFramePr>
            <a:graphicFrameLocks noGrp="1"/>
          </p:cNvGraphicFramePr>
          <p:nvPr>
            <p:extLst>
              <p:ext uri="{D42A27DB-BD31-4B8C-83A1-F6EECF244321}">
                <p14:modId xmlns:p14="http://schemas.microsoft.com/office/powerpoint/2010/main" val="3582294686"/>
              </p:ext>
            </p:extLst>
          </p:nvPr>
        </p:nvGraphicFramePr>
        <p:xfrm>
          <a:off x="297346" y="912433"/>
          <a:ext cx="9308991" cy="4553420"/>
        </p:xfrm>
        <a:graphic>
          <a:graphicData uri="http://schemas.openxmlformats.org/drawingml/2006/table">
            <a:tbl>
              <a:tblPr>
                <a:tableStyleId>{5940675A-B579-460E-94D1-54222C63F5DA}</a:tableStyleId>
              </a:tblPr>
              <a:tblGrid>
                <a:gridCol w="1273329">
                  <a:extLst>
                    <a:ext uri="{9D8B030D-6E8A-4147-A177-3AD203B41FA5}">
                      <a16:colId xmlns:a16="http://schemas.microsoft.com/office/drawing/2014/main" val="20000"/>
                    </a:ext>
                  </a:extLst>
                </a:gridCol>
                <a:gridCol w="1721061">
                  <a:extLst>
                    <a:ext uri="{9D8B030D-6E8A-4147-A177-3AD203B41FA5}">
                      <a16:colId xmlns:a16="http://schemas.microsoft.com/office/drawing/2014/main" val="20001"/>
                    </a:ext>
                  </a:extLst>
                </a:gridCol>
                <a:gridCol w="1651171">
                  <a:extLst>
                    <a:ext uri="{9D8B030D-6E8A-4147-A177-3AD203B41FA5}">
                      <a16:colId xmlns:a16="http://schemas.microsoft.com/office/drawing/2014/main" val="20002"/>
                    </a:ext>
                  </a:extLst>
                </a:gridCol>
                <a:gridCol w="1390989">
                  <a:extLst>
                    <a:ext uri="{9D8B030D-6E8A-4147-A177-3AD203B41FA5}">
                      <a16:colId xmlns:a16="http://schemas.microsoft.com/office/drawing/2014/main" val="20003"/>
                    </a:ext>
                  </a:extLst>
                </a:gridCol>
                <a:gridCol w="1735832">
                  <a:extLst>
                    <a:ext uri="{9D8B030D-6E8A-4147-A177-3AD203B41FA5}">
                      <a16:colId xmlns:a16="http://schemas.microsoft.com/office/drawing/2014/main" val="20004"/>
                    </a:ext>
                  </a:extLst>
                </a:gridCol>
                <a:gridCol w="1536609">
                  <a:extLst>
                    <a:ext uri="{9D8B030D-6E8A-4147-A177-3AD203B41FA5}">
                      <a16:colId xmlns:a16="http://schemas.microsoft.com/office/drawing/2014/main" val="20005"/>
                    </a:ext>
                  </a:extLst>
                </a:gridCol>
              </a:tblGrid>
              <a:tr h="240396">
                <a:tc>
                  <a:txBody>
                    <a:bodyPr/>
                    <a:lstStyle/>
                    <a:p>
                      <a:pPr algn="l" rtl="0" fontAlgn="b"/>
                      <a:r>
                        <a:rPr lang="en" sz="1100" u="none" strike="noStrike" dirty="0">
                          <a:effectLst/>
                        </a:rPr>
                        <a:t>name</a:t>
                      </a:r>
                      <a:endParaRPr lang="ru-RU"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rtl="0" fontAlgn="b"/>
                      <a:r>
                        <a:rPr lang="en" sz="1100" u="none" strike="noStrike">
                          <a:effectLst/>
                        </a:rPr>
                        <a:t>Dilek</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rtl="0" fontAlgn="b"/>
                      <a:r>
                        <a:rPr lang="en" sz="1100" u="none" strike="noStrike">
                          <a:effectLst/>
                        </a:rPr>
                        <a:t>Konfor</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rtl="0" fontAlgn="b"/>
                      <a:r>
                        <a:rPr lang="en" sz="1100" u="none" strike="noStrike">
                          <a:effectLst/>
                        </a:rPr>
                        <a:t>Destek</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rtl="0" fontAlgn="b"/>
                      <a:r>
                        <a:rPr lang="en" sz="1100" u="none" strike="noStrike">
                          <a:effectLst/>
                        </a:rPr>
                        <a:t>Naym</a:t>
                      </a:r>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rtl="0" fontAlgn="b"/>
                      <a:r>
                        <a:rPr lang="en" sz="1100" u="none" strike="noStrike">
                          <a:effectLst/>
                        </a:rPr>
                        <a:t>Bakim</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000"/>
                  </a:ext>
                </a:extLst>
              </a:tr>
              <a:tr h="878885">
                <a:tc>
                  <a:txBody>
                    <a:bodyPr/>
                    <a:lstStyle/>
                    <a:p>
                      <a:pPr marL="0" marR="0" indent="0" algn="l" defTabSz="914400" rtl="0" fontAlgn="b" latinLnBrk="0">
                        <a:lnSpc>
                          <a:spcPct val="100000"/>
                        </a:lnSpc>
                        <a:spcBef>
                          <a:spcPts val="0"/>
                        </a:spcBef>
                        <a:spcAft>
                          <a:spcPts val="0"/>
                        </a:spcAft>
                        <a:buClrTx/>
                        <a:buSzTx/>
                        <a:buFontTx/>
                        <a:buNone/>
                        <a:tabLst/>
                      </a:pPr>
                      <a:r>
                        <a:rPr lang="en" sz="1100" b="0" i="0" u="none" strike="noStrike" cap="none" spc="0">
                          <a:ln>
                            <a:noFill/>
                          </a:ln>
                          <a:solidFill>
                            <a:schemeClr val="tx1"/>
                          </a:solidFill>
                          <a:effectLst/>
                          <a:uFillTx/>
                          <a:latin typeface="+mn-lt"/>
                          <a:ea typeface="+mn-ea"/>
                          <a:cs typeface="+mn-cs"/>
                          <a:sym typeface="Circe Light"/>
                        </a:rPr>
                        <a:t>appearance</a:t>
                      </a:r>
                    </a:p>
                  </a:txBody>
                  <a:tcPr marL="6350" marR="6350" marT="6350" marB="0" anchor="ctr"/>
                </a:tc>
                <a:tc>
                  <a:txBody>
                    <a:bodyPr/>
                    <a:lstStyle/>
                    <a:p>
                      <a:pPr algn="ctr" rtl="0"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rtl="0"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rtl="0"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ctr" rtl="0"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rtl="0" fontAlgn="b"/>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001"/>
                  </a:ext>
                </a:extLst>
              </a:tr>
              <a:tr h="240396">
                <a:tc>
                  <a:txBody>
                    <a:bodyPr/>
                    <a:lstStyle/>
                    <a:p>
                      <a:pPr algn="l" rtl="0" fontAlgn="b"/>
                      <a:r>
                        <a:rPr lang="en" sz="1100" u="none" strike="noStrike" dirty="0">
                          <a:effectLst/>
                        </a:rPr>
                        <a:t>height</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dirty="0">
                          <a:effectLst/>
                        </a:rPr>
                        <a:t>16</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16</a:t>
                      </a:r>
                      <a:endParaRPr lang="ru-RU"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20</a:t>
                      </a:r>
                      <a:endParaRPr lang="ru-RU"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23</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27</a:t>
                      </a:r>
                      <a:endParaRPr lang="ru-RU"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2"/>
                  </a:ext>
                </a:extLst>
              </a:tr>
              <a:tr h="240396">
                <a:tc>
                  <a:txBody>
                    <a:bodyPr/>
                    <a:lstStyle/>
                    <a:p>
                      <a:pPr algn="l" rtl="0" fontAlgn="b"/>
                      <a:r>
                        <a:rPr lang="en" sz="1100" u="none" strike="noStrike" dirty="0">
                          <a:effectLst/>
                        </a:rPr>
                        <a:t>firmness</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dirty="0">
                          <a:effectLst/>
                        </a:rPr>
                        <a:t>medium</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above medium</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high</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above medium</a:t>
                      </a:r>
                      <a:endParaRPr lang="ru-RU"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high</a:t>
                      </a:r>
                      <a:endParaRPr lang="ru-RU"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3"/>
                  </a:ext>
                </a:extLst>
              </a:tr>
              <a:tr h="240396">
                <a:tc>
                  <a:txBody>
                    <a:bodyPr/>
                    <a:lstStyle/>
                    <a:p>
                      <a:pPr algn="l" rtl="0" fontAlgn="b"/>
                      <a:r>
                        <a:rPr lang="en" sz="1100" u="none" strike="noStrike" dirty="0">
                          <a:effectLst/>
                        </a:rPr>
                        <a:t>warranty</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dirty="0">
                          <a:effectLst/>
                        </a:rPr>
                        <a:t>3</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dirty="0">
                          <a:effectLst/>
                        </a:rPr>
                        <a:t>5</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25</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25</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25</a:t>
                      </a:r>
                      <a:endParaRPr lang="ru-RU"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4"/>
                  </a:ext>
                </a:extLst>
              </a:tr>
              <a:tr h="240396">
                <a:tc>
                  <a:txBody>
                    <a:bodyPr/>
                    <a:lstStyle/>
                    <a:p>
                      <a:pPr algn="l" rtl="0" fontAlgn="b"/>
                      <a:r>
                        <a:rPr lang="en" sz="1100" u="none" strike="noStrike" dirty="0">
                          <a:effectLst/>
                        </a:rPr>
                        <a:t>load</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90</a:t>
                      </a:r>
                      <a:endParaRPr lang="ru-RU"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dirty="0">
                          <a:effectLst/>
                        </a:rPr>
                        <a:t>110</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140</a:t>
                      </a:r>
                      <a:endParaRPr lang="ru-RU"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140</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140</a:t>
                      </a:r>
                      <a:endParaRPr lang="ru-RU"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5"/>
                  </a:ext>
                </a:extLst>
              </a:tr>
              <a:tr h="386912">
                <a:tc>
                  <a:txBody>
                    <a:bodyPr/>
                    <a:lstStyle/>
                    <a:p>
                      <a:pPr algn="l" rtl="0" fontAlgn="b"/>
                      <a:r>
                        <a:rPr lang="en" sz="1100" u="none" strike="noStrike" dirty="0">
                          <a:effectLst/>
                        </a:rPr>
                        <a:t>spring </a:t>
                      </a:r>
                      <a:r>
                        <a:rPr lang="en" sz="1100" u="none" strike="noStrike" dirty="0" smtClean="0">
                          <a:effectLst/>
                        </a:rPr>
                        <a:t>unit</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bonnel h-13</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dirty="0">
                          <a:effectLst/>
                        </a:rPr>
                        <a:t>pocket h-12</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dirty="0">
                          <a:effectLst/>
                        </a:rPr>
                        <a:t>pocket h-15</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dirty="0">
                          <a:effectLst/>
                        </a:rPr>
                        <a:t>pocket h-18</a:t>
                      </a:r>
                      <a:endParaRPr lang="en-US"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pocket h-18</a:t>
                      </a:r>
                      <a:endParaRPr lang="en-US"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6"/>
                  </a:ext>
                </a:extLst>
              </a:tr>
              <a:tr h="240396">
                <a:tc>
                  <a:txBody>
                    <a:bodyPr/>
                    <a:lstStyle/>
                    <a:p>
                      <a:pPr algn="l" rtl="0" fontAlgn="b"/>
                      <a:r>
                        <a:rPr lang="en" sz="1100" u="none" strike="noStrike" dirty="0">
                          <a:effectLst/>
                        </a:rPr>
                        <a:t>protection layer</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b="0" i="0" u="none" strike="noStrike" cap="none" spc="0">
                          <a:ln>
                            <a:noFill/>
                          </a:ln>
                          <a:solidFill>
                            <a:schemeClr val="tx1"/>
                          </a:solidFill>
                          <a:effectLst/>
                          <a:uFillTx/>
                          <a:latin typeface="+mn-lt"/>
                          <a:ea typeface="+mn-ea"/>
                          <a:cs typeface="+mn-cs"/>
                          <a:sym typeface="Circe Light"/>
                        </a:rPr>
                        <a:t>white felt</a:t>
                      </a:r>
                    </a:p>
                  </a:txBody>
                  <a:tcPr marL="6350" marR="6350" marT="6350" marB="0" anchor="ctr"/>
                </a:tc>
                <a:tc>
                  <a:txBody>
                    <a:bodyPr/>
                    <a:lstStyle/>
                    <a:p>
                      <a:pPr algn="ctr" rtl="0" fontAlgn="b"/>
                      <a:r>
                        <a:rPr lang="en" sz="1100" u="none" strike="noStrike">
                          <a:effectLst/>
                        </a:rPr>
                        <a:t>white felt</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a:effectLst/>
                        </a:rPr>
                        <a:t>white felt</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dirty="0">
                          <a:effectLst/>
                        </a:rPr>
                        <a:t>white felt</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b"/>
                      <a:r>
                        <a:rPr lang="en" sz="1100" u="none" strike="noStrike" dirty="0">
                          <a:effectLst/>
                        </a:rPr>
                        <a:t>linen</a:t>
                      </a:r>
                      <a:endParaRPr lang="ru-RU"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7"/>
                  </a:ext>
                </a:extLst>
              </a:tr>
              <a:tr h="883663">
                <a:tc>
                  <a:txBody>
                    <a:bodyPr/>
                    <a:lstStyle/>
                    <a:p>
                      <a:pPr algn="l" rtl="0" fontAlgn="ctr"/>
                      <a:r>
                        <a:rPr lang="en" sz="1100" u="none" strike="noStrike">
                          <a:effectLst/>
                        </a:rPr>
                        <a:t>comfort layer</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 sz="1100" u="none" strike="noStrike">
                          <a:effectLst/>
                        </a:rPr>
                        <a:t>bi-coconut</a:t>
                      </a:r>
                      <a:endParaRPr lang="pt-BR"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 sz="1100" u="none" strike="noStrike">
                          <a:effectLst/>
                        </a:rPr>
                        <a:t>Orto Foam</a:t>
                      </a:r>
                      <a:endParaRPr lang="pt-BR"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 sz="1100" u="none" strike="noStrike">
                          <a:effectLst/>
                        </a:rPr>
                        <a:t>Orto Foam</a:t>
                      </a:r>
                      <a:endParaRPr lang="pt-BR"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 sz="1100" u="none" strike="noStrike">
                          <a:effectLst/>
                        </a:rPr>
                        <a:t>Orto Foam</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 sz="1100" u="none" strike="noStrike">
                          <a:effectLst/>
                        </a:rPr>
                        <a:t>HR Foam </a:t>
                      </a:r>
                      <a:endParaRPr lang="ru-RU" sz="1100" u="none" strike="noStrike" dirty="0">
                        <a:effectLst/>
                      </a:endParaRPr>
                    </a:p>
                    <a:p>
                      <a:pPr algn="ctr" rtl="0" fontAlgn="ctr"/>
                      <a:r>
                        <a:rPr lang="en" sz="1100" u="none" strike="noStrike">
                          <a:effectLst/>
                        </a:rPr>
                        <a:t>latex</a:t>
                      </a:r>
                      <a:endParaRPr lang="ru-RU"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8"/>
                  </a:ext>
                </a:extLst>
              </a:tr>
              <a:tr h="480792">
                <a:tc>
                  <a:txBody>
                    <a:bodyPr/>
                    <a:lstStyle/>
                    <a:p>
                      <a:pPr algn="l" rtl="0" fontAlgn="ctr"/>
                      <a:r>
                        <a:rPr lang="en" sz="1100" u="none" strike="noStrike">
                          <a:effectLst/>
                        </a:rPr>
                        <a:t>cover fabric</a:t>
                      </a:r>
                      <a:endParaRPr lang="ru-RU"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rtl="0" fontAlgn="ctr"/>
                      <a:r>
                        <a:rPr lang="en" sz="1100" u="none" strike="noStrike">
                          <a:effectLst/>
                        </a:rPr>
                        <a:t>jacquard</a:t>
                      </a:r>
                      <a:endParaRPr lang="ru-RU"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rtl="0" fontAlgn="ctr"/>
                      <a:r>
                        <a:rPr lang="en" sz="1100" u="none" strike="noStrike">
                          <a:effectLst/>
                        </a:rPr>
                        <a:t>jacquard</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 sz="1100" u="none" strike="noStrike">
                          <a:effectLst/>
                        </a:rPr>
                        <a:t>knitted fabric</a:t>
                      </a:r>
                      <a:endParaRPr lang="ru-RU"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rtl="0" fontAlgn="ctr"/>
                      <a:r>
                        <a:rPr lang="en" sz="1100" u="none" strike="noStrike">
                          <a:effectLst/>
                        </a:rPr>
                        <a:t>bulky knitted fabric</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 sz="1100" u="none" strike="noStrike">
                          <a:effectLst/>
                        </a:rPr>
                        <a:t>bulky knitted fabric</a:t>
                      </a:r>
                      <a:endParaRPr lang="ru-RU"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09"/>
                  </a:ext>
                </a:extLst>
              </a:tr>
              <a:tr h="480792">
                <a:tc>
                  <a:txBody>
                    <a:bodyPr/>
                    <a:lstStyle/>
                    <a:p>
                      <a:pPr algn="l" rtl="0" fontAlgn="b"/>
                      <a:r>
                        <a:rPr lang="en" sz="1100" u="none" strike="noStrike" dirty="0">
                          <a:effectLst/>
                        </a:rPr>
                        <a:t>bed sets</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 sz="1100" u="none" strike="noStrike">
                          <a:effectLst/>
                        </a:rPr>
                        <a:t>SM, bed grid, frame</a:t>
                      </a:r>
                      <a:endParaRPr lang="ru-RU"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rtl="0" fontAlgn="ctr"/>
                      <a:r>
                        <a:rPr lang="en" sz="1100" u="none" strike="noStrike">
                          <a:effectLst/>
                        </a:rPr>
                        <a:t>SM, bed grid, frame</a:t>
                      </a:r>
                      <a:endParaRPr lang="ru-RU"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rtl="0" fontAlgn="ctr"/>
                      <a:r>
                        <a:rPr lang="en" sz="1100" u="none" strike="noStrike">
                          <a:effectLst/>
                        </a:rPr>
                        <a:t>SM, bed grid, frame</a:t>
                      </a:r>
                      <a:endParaRPr lang="ru-RU"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rtl="0" fontAlgn="ctr"/>
                      <a:r>
                        <a:rPr lang="en" sz="1100" u="none" strike="noStrike">
                          <a:effectLst/>
                        </a:rPr>
                        <a:t>SM, bed grid, frame</a:t>
                      </a:r>
                      <a:endParaRPr lang="ru-RU"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rtl="0" fontAlgn="ctr"/>
                      <a:r>
                        <a:rPr lang="en" sz="1100" u="none" strike="noStrike" dirty="0">
                          <a:effectLst/>
                        </a:rPr>
                        <a:t>SM, bed grid, frame</a:t>
                      </a:r>
                      <a:endParaRPr lang="ru-RU"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73980519"/>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Овал 11"/>
          <p:cNvSpPr/>
          <p:nvPr/>
        </p:nvSpPr>
        <p:spPr>
          <a:xfrm>
            <a:off x="-2014061" y="5947758"/>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r>
              <a:rPr lang="en"/>
              <a:t>342</a:t>
            </a:r>
            <a:endParaRPr dirty="0"/>
          </a:p>
        </p:txBody>
      </p:sp>
      <p:sp>
        <p:nvSpPr>
          <p:cNvPr id="127" name="Овал 11"/>
          <p:cNvSpPr/>
          <p:nvPr/>
        </p:nvSpPr>
        <p:spPr>
          <a:xfrm rot="18000000" flipH="1">
            <a:off x="8998773" y="-2320589"/>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5978571" y="4989742"/>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581050" y="280769"/>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pic>
        <p:nvPicPr>
          <p:cNvPr id="16" name="Picture 3" descr="G:\Den4ik\11 Апрель\13 Лера патрикеева\6 Презентация\автомат сис.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2381" y="8167700"/>
            <a:ext cx="191729" cy="277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743127" y="1800052"/>
            <a:ext cx="2031184" cy="4513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4" name="TextBox 1"/>
          <p:cNvSpPr txBox="1"/>
          <p:nvPr/>
        </p:nvSpPr>
        <p:spPr>
          <a:xfrm>
            <a:off x="233410" y="128960"/>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dirty="0" smtClean="0"/>
              <a:t>Halal set retail layout </a:t>
            </a:r>
            <a:r>
              <a:rPr lang="en" sz="2000" dirty="0"/>
              <a:t>and arrangement tips </a:t>
            </a:r>
          </a:p>
        </p:txBody>
      </p:sp>
      <p:sp>
        <p:nvSpPr>
          <p:cNvPr id="15" name="TextBox 1"/>
          <p:cNvSpPr txBox="1"/>
          <p:nvPr/>
        </p:nvSpPr>
        <p:spPr>
          <a:xfrm>
            <a:off x="4051160" y="2284520"/>
            <a:ext cx="233268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6969" t="16231" r="11198" b="11246"/>
          <a:stretch/>
        </p:blipFill>
        <p:spPr>
          <a:xfrm>
            <a:off x="5236640" y="3903086"/>
            <a:ext cx="3481198" cy="2056742"/>
          </a:xfrm>
          <a:prstGeom prst="rect">
            <a:avLst/>
          </a:prstGeom>
        </p:spPr>
      </p:pic>
      <p:pic>
        <p:nvPicPr>
          <p:cNvPr id="19" name="Рисунок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3244" y="-8262"/>
            <a:ext cx="2698104" cy="6822252"/>
          </a:xfrm>
          <a:prstGeom prst="rect">
            <a:avLst/>
          </a:prstGeom>
        </p:spPr>
      </p:pic>
      <p:sp>
        <p:nvSpPr>
          <p:cNvPr id="2" name="Прямоугольник 1"/>
          <p:cNvSpPr/>
          <p:nvPr/>
        </p:nvSpPr>
        <p:spPr>
          <a:xfrm>
            <a:off x="77789" y="1800052"/>
            <a:ext cx="8640048" cy="416011"/>
          </a:xfrm>
          <a:prstGeom prst="rect">
            <a:avLst/>
          </a:prstGeom>
        </p:spPr>
        <p:txBody>
          <a:bodyPr wrap="square" rtlCol="0">
            <a:spAutoFit/>
          </a:bodyPr>
          <a:lstStyle/>
          <a:p>
            <a:pPr rtl="0">
              <a:lnSpc>
                <a:spcPct val="150000"/>
              </a:lnSpc>
            </a:pPr>
            <a:endParaRPr lang="ru-RU" sz="1600" dirty="0">
              <a:latin typeface="Helvetica (Основной текст)"/>
              <a:ea typeface="Calibri" panose="020F0502020204030204" pitchFamily="34" charset="0"/>
              <a:cs typeface="Calibri" panose="020F0502020204030204" pitchFamily="34" charset="0"/>
            </a:endParaRPr>
          </a:p>
        </p:txBody>
      </p:sp>
      <p:sp>
        <p:nvSpPr>
          <p:cNvPr id="17" name="Прямоугольник 16"/>
          <p:cNvSpPr/>
          <p:nvPr/>
        </p:nvSpPr>
        <p:spPr>
          <a:xfrm>
            <a:off x="233410" y="608985"/>
            <a:ext cx="9313769" cy="4893647"/>
          </a:xfrm>
          <a:prstGeom prst="rect">
            <a:avLst/>
          </a:prstGeom>
        </p:spPr>
        <p:txBody>
          <a:bodyPr wrap="square" rtlCol="0">
            <a:spAutoFit/>
          </a:bodyPr>
          <a:lstStyle/>
          <a:p>
            <a:pPr rtl="0">
              <a:lnSpc>
                <a:spcPct val="150000"/>
              </a:lnSpc>
            </a:pPr>
            <a:r>
              <a:rPr lang="en" sz="1600" dirty="0">
                <a:latin typeface="Helvetica (Основной текст)"/>
                <a:ea typeface="Calibri" panose="020F0502020204030204" pitchFamily="34" charset="0"/>
                <a:cs typeface="Calibri" panose="020F0502020204030204" pitchFamily="34" charset="0"/>
              </a:rPr>
              <a:t>The following items are to be displayed:</a:t>
            </a:r>
          </a:p>
          <a:p>
            <a:pPr marL="342900" indent="-342900" rtl="0">
              <a:lnSpc>
                <a:spcPct val="150000"/>
              </a:lnSpc>
              <a:buAutoNum type="arabicPeriod"/>
            </a:pPr>
            <a:r>
              <a:rPr lang="en" sz="1600" dirty="0">
                <a:latin typeface="Helvetica (Основной текст)"/>
                <a:ea typeface="Calibri" panose="020F0502020204030204" pitchFamily="34" charset="0"/>
                <a:cs typeface="Calibri" panose="020F0502020204030204" pitchFamily="34" charset="0"/>
              </a:rPr>
              <a:t>Halal Bakim 200*160 Mattress </a:t>
            </a:r>
            <a:r>
              <a:rPr lang="en" sz="1600" dirty="0" smtClean="0">
                <a:latin typeface="Helvetica (Основной текст)"/>
                <a:ea typeface="Calibri" panose="020F0502020204030204" pitchFamily="34" charset="0"/>
                <a:cs typeface="Calibri" panose="020F0502020204030204" pitchFamily="34" charset="0"/>
              </a:rPr>
              <a:t>– </a:t>
            </a:r>
            <a:r>
              <a:rPr lang="en" sz="1600" dirty="0">
                <a:latin typeface="Helvetica (Основной текст)"/>
                <a:ea typeface="Calibri" panose="020F0502020204030204" pitchFamily="34" charset="0"/>
                <a:cs typeface="Calibri" panose="020F0502020204030204" pitchFamily="34" charset="0"/>
              </a:rPr>
              <a:t>1 </a:t>
            </a:r>
            <a:r>
              <a:rPr lang="en" sz="1600" dirty="0" smtClean="0">
                <a:latin typeface="Helvetica (Основной текст)"/>
                <a:ea typeface="Calibri" panose="020F0502020204030204" pitchFamily="34" charset="0"/>
                <a:cs typeface="Calibri" panose="020F0502020204030204" pitchFamily="34" charset="0"/>
              </a:rPr>
              <a:t>pc.</a:t>
            </a:r>
            <a:endParaRPr lang="ru-RU" sz="1600" dirty="0">
              <a:latin typeface="Helvetica (Основной текст)"/>
              <a:ea typeface="Calibri" panose="020F0502020204030204" pitchFamily="34" charset="0"/>
              <a:cs typeface="Calibri" panose="020F0502020204030204" pitchFamily="34" charset="0"/>
            </a:endParaRPr>
          </a:p>
          <a:p>
            <a:pPr marL="342900" indent="-342900" rtl="0">
              <a:lnSpc>
                <a:spcPct val="150000"/>
              </a:lnSpc>
              <a:buFontTx/>
              <a:buAutoNum type="arabicPeriod"/>
            </a:pPr>
            <a:r>
              <a:rPr lang="en" sz="1600" dirty="0">
                <a:latin typeface="Helvetica (Основной текст)"/>
                <a:ea typeface="Calibri" panose="020F0502020204030204" pitchFamily="34" charset="0"/>
                <a:cs typeface="Calibri" panose="020F0502020204030204" pitchFamily="34" charset="0"/>
              </a:rPr>
              <a:t>Halal Naym 200*160 Mattress </a:t>
            </a:r>
            <a:r>
              <a:rPr lang="en" sz="1600" dirty="0" smtClean="0">
                <a:latin typeface="Helvetica (Основной текст)"/>
                <a:ea typeface="Calibri" panose="020F0502020204030204" pitchFamily="34" charset="0"/>
                <a:cs typeface="Calibri" panose="020F0502020204030204" pitchFamily="34" charset="0"/>
              </a:rPr>
              <a:t>– </a:t>
            </a:r>
            <a:r>
              <a:rPr lang="en" sz="1600" dirty="0">
                <a:latin typeface="Helvetica (Основной текст)"/>
                <a:ea typeface="Calibri" panose="020F0502020204030204" pitchFamily="34" charset="0"/>
                <a:cs typeface="Calibri" panose="020F0502020204030204" pitchFamily="34" charset="0"/>
              </a:rPr>
              <a:t>1 </a:t>
            </a:r>
            <a:r>
              <a:rPr lang="en" sz="1600" dirty="0" smtClean="0">
                <a:latin typeface="Helvetica (Основной текст)"/>
                <a:ea typeface="Calibri" panose="020F0502020204030204" pitchFamily="34" charset="0"/>
                <a:cs typeface="Calibri" panose="020F0502020204030204" pitchFamily="34" charset="0"/>
              </a:rPr>
              <a:t>pc.</a:t>
            </a:r>
            <a:endParaRPr lang="en-US" sz="1600" dirty="0">
              <a:latin typeface="Helvetica (Основной текст)"/>
              <a:ea typeface="Calibri" panose="020F0502020204030204" pitchFamily="34" charset="0"/>
              <a:cs typeface="Calibri" panose="020F0502020204030204" pitchFamily="34" charset="0"/>
            </a:endParaRPr>
          </a:p>
          <a:p>
            <a:pPr marL="342900" indent="-342900">
              <a:lnSpc>
                <a:spcPct val="150000"/>
              </a:lnSpc>
              <a:buFontTx/>
              <a:buAutoNum type="arabicPeriod"/>
            </a:pPr>
            <a:r>
              <a:rPr lang="en" sz="1600" dirty="0">
                <a:latin typeface="Helvetica (Основной текст)"/>
                <a:ea typeface="Calibri" panose="020F0502020204030204" pitchFamily="34" charset="0"/>
                <a:cs typeface="Calibri" panose="020F0502020204030204" pitchFamily="34" charset="0"/>
              </a:rPr>
              <a:t>Decorative set of a Halal rug (240*47 cm) + 2 napkins (50*76 cm) </a:t>
            </a:r>
            <a:endParaRPr lang="ru-RU" sz="1600" dirty="0">
              <a:latin typeface="Helvetica (Основной текст)"/>
              <a:ea typeface="Calibri" panose="020F0502020204030204" pitchFamily="34" charset="0"/>
              <a:cs typeface="Calibri" panose="020F0502020204030204" pitchFamily="34" charset="0"/>
            </a:endParaRPr>
          </a:p>
          <a:p>
            <a:pPr marL="342900" indent="-342900">
              <a:lnSpc>
                <a:spcPct val="150000"/>
              </a:lnSpc>
              <a:buFontTx/>
              <a:buAutoNum type="arabicPeriod"/>
            </a:pPr>
            <a:r>
              <a:rPr lang="en" sz="1600" dirty="0">
                <a:latin typeface="Helvetica (Основной текст)"/>
                <a:ea typeface="Calibri" panose="020F0502020204030204" pitchFamily="34" charset="0"/>
                <a:cs typeface="Calibri" panose="020F0502020204030204" pitchFamily="34" charset="0"/>
              </a:rPr>
              <a:t>Decorative set of a Halal rug (260*47 cm) + 1 napkin (50*76 cm) (for the size of </a:t>
            </a:r>
            <a:r>
              <a:rPr lang="en" sz="1600" dirty="0" smtClean="0">
                <a:latin typeface="Helvetica (Основной текст)"/>
                <a:ea typeface="Calibri" panose="020F0502020204030204" pitchFamily="34" charset="0"/>
                <a:cs typeface="Calibri" panose="020F0502020204030204" pitchFamily="34" charset="0"/>
              </a:rPr>
              <a:t>200*080/090)</a:t>
            </a:r>
            <a:endParaRPr lang="ru-RU" sz="1600" dirty="0">
              <a:latin typeface="Helvetica (Основной текст)"/>
              <a:ea typeface="Calibri" panose="020F0502020204030204" pitchFamily="34" charset="0"/>
              <a:cs typeface="Calibri" panose="020F0502020204030204" pitchFamily="34" charset="0"/>
            </a:endParaRPr>
          </a:p>
          <a:p>
            <a:pPr marL="342900" indent="-342900">
              <a:lnSpc>
                <a:spcPct val="150000"/>
              </a:lnSpc>
              <a:buAutoNum type="arabicPeriod"/>
            </a:pPr>
            <a:r>
              <a:rPr lang="en" sz="1600" dirty="0">
                <a:latin typeface="Helvetica (Основной текст)"/>
                <a:ea typeface="Calibri" panose="020F0502020204030204" pitchFamily="34" charset="0"/>
                <a:cs typeface="Calibri" panose="020F0502020204030204" pitchFamily="34" charset="0"/>
              </a:rPr>
              <a:t>Halal Certificate Label </a:t>
            </a:r>
            <a:endParaRPr lang="en-US" sz="1600" dirty="0">
              <a:latin typeface="Helvetica (Основной текст)"/>
              <a:ea typeface="Calibri" panose="020F0502020204030204" pitchFamily="34" charset="0"/>
              <a:cs typeface="Calibri" panose="020F0502020204030204" pitchFamily="34" charset="0"/>
            </a:endParaRPr>
          </a:p>
          <a:p>
            <a:pPr rtl="0">
              <a:lnSpc>
                <a:spcPct val="150000"/>
              </a:lnSpc>
            </a:pPr>
            <a:r>
              <a:rPr lang="en" sz="1600" dirty="0">
                <a:latin typeface="Helvetica (Основной текст)"/>
                <a:ea typeface="Calibri" panose="020F0502020204030204" pitchFamily="34" charset="0"/>
                <a:cs typeface="Calibri" panose="020F0502020204030204" pitchFamily="34" charset="0"/>
              </a:rPr>
              <a:t>Decorative arrangement can be ordered via </a:t>
            </a:r>
            <a:r>
              <a:rPr lang="en-US" sz="1600" dirty="0" smtClean="0">
                <a:latin typeface="Helvetica (Основной текст)"/>
                <a:ea typeface="Calibri" panose="020F0502020204030204" pitchFamily="34" charset="0"/>
                <a:cs typeface="Calibri" panose="020F0502020204030204" pitchFamily="34" charset="0"/>
              </a:rPr>
              <a:t>Design </a:t>
            </a:r>
            <a:r>
              <a:rPr lang="en-US" sz="1600" dirty="0" smtClean="0">
                <a:latin typeface="Helvetica (Основной текст)"/>
                <a:ea typeface="Calibri" panose="020F0502020204030204" pitchFamily="34" charset="0"/>
                <a:cs typeface="Calibri" panose="020F0502020204030204" pitchFamily="34" charset="0"/>
              </a:rPr>
              <a:t>Department.</a:t>
            </a:r>
            <a:endParaRPr lang="en-US" sz="1600" dirty="0">
              <a:latin typeface="Helvetica (Основной текст)"/>
              <a:ea typeface="Calibri" panose="020F0502020204030204" pitchFamily="34" charset="0"/>
              <a:cs typeface="Calibri" panose="020F0502020204030204" pitchFamily="34" charset="0"/>
            </a:endParaRPr>
          </a:p>
          <a:p>
            <a:pPr rtl="0">
              <a:lnSpc>
                <a:spcPct val="150000"/>
              </a:lnSpc>
            </a:pPr>
            <a:r>
              <a:rPr lang="en" sz="1600" b="1" dirty="0" smtClean="0">
                <a:solidFill>
                  <a:srgbClr val="FF0000"/>
                </a:solidFill>
                <a:latin typeface="Helvetica (Основной текст)"/>
                <a:ea typeface="Calibri" panose="020F0502020204030204" pitchFamily="34" charset="0"/>
                <a:cs typeface="Calibri" panose="020F0502020204030204" pitchFamily="34" charset="0"/>
              </a:rPr>
              <a:t>Attention</a:t>
            </a:r>
            <a:r>
              <a:rPr lang="en" sz="1600" b="1" dirty="0">
                <a:solidFill>
                  <a:srgbClr val="FF0000"/>
                </a:solidFill>
                <a:latin typeface="Helvetica (Основной текст)"/>
                <a:ea typeface="Calibri" panose="020F0502020204030204" pitchFamily="34" charset="0"/>
                <a:cs typeface="Calibri" panose="020F0502020204030204" pitchFamily="34" charset="0"/>
              </a:rPr>
              <a:t>! </a:t>
            </a:r>
            <a:r>
              <a:rPr lang="en" sz="1600" dirty="0">
                <a:latin typeface="Helvetica (Основной текст)"/>
                <a:ea typeface="Calibri" panose="020F0502020204030204" pitchFamily="34" charset="0"/>
                <a:cs typeface="Calibri" panose="020F0502020204030204" pitchFamily="34" charset="0"/>
              </a:rPr>
              <a:t>A decorative set doesn’t include pillows </a:t>
            </a:r>
          </a:p>
          <a:p>
            <a:pPr rtl="0">
              <a:lnSpc>
                <a:spcPct val="150000"/>
              </a:lnSpc>
            </a:pPr>
            <a:endParaRPr lang="en" sz="1600" dirty="0">
              <a:latin typeface="Helvetica (Основной текст)"/>
              <a:ea typeface="Calibri" panose="020F0502020204030204" pitchFamily="34" charset="0"/>
              <a:cs typeface="Calibri" panose="020F0502020204030204" pitchFamily="34" charset="0"/>
            </a:endParaRPr>
          </a:p>
          <a:p>
            <a:pPr rtl="0">
              <a:lnSpc>
                <a:spcPct val="150000"/>
              </a:lnSpc>
            </a:pPr>
            <a:r>
              <a:rPr lang="en" sz="1600" dirty="0">
                <a:latin typeface="Helvetica (Основной текст)"/>
                <a:ea typeface="Calibri" panose="020F0502020204030204" pitchFamily="34" charset="0"/>
                <a:cs typeface="Calibri" panose="020F0502020204030204" pitchFamily="34" charset="0"/>
              </a:rPr>
              <a:t>The Halal Label is to be placed at the footboard of a mattress, </a:t>
            </a:r>
          </a:p>
          <a:p>
            <a:pPr rtl="0">
              <a:lnSpc>
                <a:spcPct val="150000"/>
              </a:lnSpc>
            </a:pPr>
            <a:r>
              <a:rPr lang="en" sz="1600" dirty="0">
                <a:latin typeface="Helvetica (Основной текст)"/>
                <a:ea typeface="Calibri" panose="020F0502020204030204" pitchFamily="34" charset="0"/>
                <a:cs typeface="Calibri" panose="020F0502020204030204" pitchFamily="34" charset="0"/>
              </a:rPr>
              <a:t>in the right corner, 20 cm from the edge, using a gun</a:t>
            </a:r>
          </a:p>
          <a:p>
            <a:pPr rtl="0">
              <a:lnSpc>
                <a:spcPct val="150000"/>
              </a:lnSpc>
            </a:pPr>
            <a:endParaRPr lang="en" sz="1600" dirty="0">
              <a:latin typeface="Helvetica (Основной текст)"/>
              <a:ea typeface="Calibri" panose="020F0502020204030204" pitchFamily="34" charset="0"/>
              <a:cs typeface="Calibri" panose="020F0502020204030204" pitchFamily="34" charset="0"/>
            </a:endParaRPr>
          </a:p>
          <a:p>
            <a:pPr marL="342900" indent="-342900" rtl="0">
              <a:lnSpc>
                <a:spcPct val="150000"/>
              </a:lnSpc>
              <a:buAutoNum type="arabicPeriod"/>
            </a:pPr>
            <a:endParaRPr lang="ru-RU" sz="1600" dirty="0">
              <a:latin typeface="Helvetica (Основной текст)"/>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6199877"/>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Овал 11"/>
          <p:cNvSpPr/>
          <p:nvPr/>
        </p:nvSpPr>
        <p:spPr>
          <a:xfrm>
            <a:off x="-1713591" y="3114215"/>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r>
              <a:rPr lang="en"/>
              <a:t>342</a:t>
            </a:r>
            <a:endParaRPr dirty="0"/>
          </a:p>
        </p:txBody>
      </p:sp>
      <p:sp>
        <p:nvSpPr>
          <p:cNvPr id="127" name="Овал 11"/>
          <p:cNvSpPr/>
          <p:nvPr/>
        </p:nvSpPr>
        <p:spPr>
          <a:xfrm rot="18000000" flipH="1">
            <a:off x="9091826" y="-2256793"/>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5978571" y="4989742"/>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509319" y="293631"/>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pic>
        <p:nvPicPr>
          <p:cNvPr id="16" name="Picture 3" descr="G:\Den4ik\11 Апрель\13 Лера патрикеева\6 Презентация\автомат сис.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2381" y="8167700"/>
            <a:ext cx="191729" cy="277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743127" y="1800052"/>
            <a:ext cx="2031184" cy="4513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4" name="TextBox 1"/>
          <p:cNvSpPr txBox="1"/>
          <p:nvPr/>
        </p:nvSpPr>
        <p:spPr>
          <a:xfrm>
            <a:off x="227309" y="119549"/>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Recommendations for mattress arrangement on beds in the display </a:t>
            </a:r>
          </a:p>
        </p:txBody>
      </p:sp>
      <p:sp>
        <p:nvSpPr>
          <p:cNvPr id="15" name="TextBox 1"/>
          <p:cNvSpPr txBox="1"/>
          <p:nvPr/>
        </p:nvSpPr>
        <p:spPr>
          <a:xfrm>
            <a:off x="4051160" y="2284520"/>
            <a:ext cx="233268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pic>
        <p:nvPicPr>
          <p:cNvPr id="19" name="Рисунок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9549" y="0"/>
            <a:ext cx="2752452" cy="6959674"/>
          </a:xfrm>
          <a:prstGeom prst="rect">
            <a:avLst/>
          </a:prstGeom>
        </p:spPr>
      </p:pic>
      <p:sp>
        <p:nvSpPr>
          <p:cNvPr id="2" name="Прямоугольник 1"/>
          <p:cNvSpPr/>
          <p:nvPr/>
        </p:nvSpPr>
        <p:spPr>
          <a:xfrm>
            <a:off x="77789" y="1800052"/>
            <a:ext cx="8640048" cy="416011"/>
          </a:xfrm>
          <a:prstGeom prst="rect">
            <a:avLst/>
          </a:prstGeom>
        </p:spPr>
        <p:txBody>
          <a:bodyPr wrap="square" rtlCol="0">
            <a:spAutoFit/>
          </a:bodyPr>
          <a:lstStyle/>
          <a:p>
            <a:pPr rtl="0">
              <a:lnSpc>
                <a:spcPct val="150000"/>
              </a:lnSpc>
            </a:pPr>
            <a:endParaRPr lang="ru-RU" sz="1600" dirty="0">
              <a:latin typeface="Helvetica (Основной текст)"/>
              <a:ea typeface="Calibri" panose="020F0502020204030204" pitchFamily="34" charset="0"/>
              <a:cs typeface="Calibri" panose="020F0502020204030204" pitchFamily="34" charset="0"/>
            </a:endParaRPr>
          </a:p>
        </p:txBody>
      </p:sp>
      <p:sp>
        <p:nvSpPr>
          <p:cNvPr id="17" name="Прямоугольник 16"/>
          <p:cNvSpPr/>
          <p:nvPr/>
        </p:nvSpPr>
        <p:spPr>
          <a:xfrm>
            <a:off x="266304" y="1050614"/>
            <a:ext cx="9338320" cy="1569660"/>
          </a:xfrm>
          <a:prstGeom prst="rect">
            <a:avLst/>
          </a:prstGeom>
        </p:spPr>
        <p:txBody>
          <a:bodyPr wrap="square" rtlCol="0">
            <a:spAutoFit/>
          </a:bodyPr>
          <a:lstStyle/>
          <a:p>
            <a:pPr marL="342900" lvl="0" indent="-342900" rtl="0">
              <a:lnSpc>
                <a:spcPct val="150000"/>
              </a:lnSpc>
              <a:buFont typeface="+mj-lt"/>
              <a:buAutoNum type="arabicPeriod"/>
            </a:pPr>
            <a:r>
              <a:rPr lang="en" sz="1600"/>
              <a:t>A mattress is to be “submerged” in a bed with closed subframes by no more than 2 cm</a:t>
            </a:r>
          </a:p>
          <a:p>
            <a:pPr marL="342900" lvl="0" indent="-342900" rtl="0">
              <a:lnSpc>
                <a:spcPct val="150000"/>
              </a:lnSpc>
              <a:buFont typeface="+mj-lt"/>
              <a:buAutoNum type="arabicPeriod"/>
            </a:pPr>
            <a:r>
              <a:rPr lang="en" sz="1600"/>
              <a:t>Color scheme: light hues, white</a:t>
            </a:r>
          </a:p>
          <a:p>
            <a:pPr marL="342900" lvl="0" indent="-342900" rtl="0">
              <a:lnSpc>
                <a:spcPct val="150000"/>
              </a:lnSpc>
              <a:buFont typeface="+mj-lt"/>
              <a:buAutoNum type="arabicPeriod"/>
            </a:pPr>
            <a:r>
              <a:rPr lang="en" sz="1600"/>
              <a:t>Styles: loft, minimalism, Nordic, chalet</a:t>
            </a:r>
          </a:p>
          <a:p>
            <a:pPr marL="342900" lvl="0" indent="-342900" rtl="0">
              <a:lnSpc>
                <a:spcPct val="150000"/>
              </a:lnSpc>
              <a:buFont typeface="+mj-lt"/>
              <a:buAutoNum type="arabicPeriod"/>
            </a:pPr>
            <a:r>
              <a:rPr lang="en" sz="1600"/>
              <a:t>Bed options below</a:t>
            </a:r>
          </a:p>
        </p:txBody>
      </p:sp>
      <p:pic>
        <p:nvPicPr>
          <p:cNvPr id="1032" name="Picture 8" descr="https://www.askona.ru/upload/resize_cache/iblock/b47/935_525_1/b472083356b8841aed4b133dbf3291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797" y="4842940"/>
            <a:ext cx="2907550" cy="16360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askona.ru/upload/resize_cache/iblock/21c/935_525_1/21c7e161adc524c94035bad14a6d879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6968" y="4840854"/>
            <a:ext cx="2911256" cy="16381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www.askona.ru/upload/resize_cache/iblock/de5/935_525_1/de53ff0daa1602a969751a858ffe55e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8064" y="4792642"/>
            <a:ext cx="2939167" cy="165387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www.askona.ru/upload/resize_cache/iblock/c3c/935_525_1/c3ce8bec7e7198d670fdcdb62114d64c.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1797" y="3065295"/>
            <a:ext cx="2907550" cy="163608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www.askona.ru/upload/resize_cache/iblock/fec/935_525_1/fec34528a393616e55cbf51580ec5bb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4249" y="3047906"/>
            <a:ext cx="2903975" cy="163406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www.askona.ru/upload/resize_cache/iblock/f8f/935_525_1/f8f60c66f9b8b87cb0b159c34bf5c0f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8064" y="3036868"/>
            <a:ext cx="2939167" cy="165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2680"/>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Овал 11"/>
          <p:cNvSpPr/>
          <p:nvPr/>
        </p:nvSpPr>
        <p:spPr>
          <a:xfrm>
            <a:off x="-1713591" y="3114215"/>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r>
              <a:rPr lang="en"/>
              <a:t>342</a:t>
            </a:r>
            <a:endParaRPr dirty="0"/>
          </a:p>
        </p:txBody>
      </p:sp>
      <p:sp>
        <p:nvSpPr>
          <p:cNvPr id="127" name="Овал 11"/>
          <p:cNvSpPr/>
          <p:nvPr/>
        </p:nvSpPr>
        <p:spPr>
          <a:xfrm rot="18000000" flipH="1">
            <a:off x="9091826" y="-2256793"/>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5978571" y="4989742"/>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509319" y="293631"/>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pic>
        <p:nvPicPr>
          <p:cNvPr id="16" name="Picture 3" descr="G:\Den4ik\11 Апрель\13 Лера патрикеева\6 Презентация\автомат сис.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2381" y="8167700"/>
            <a:ext cx="191729" cy="277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743127" y="1800052"/>
            <a:ext cx="2031184" cy="4513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4" name="TextBox 1"/>
          <p:cNvSpPr txBox="1"/>
          <p:nvPr/>
        </p:nvSpPr>
        <p:spPr>
          <a:xfrm>
            <a:off x="227309" y="213587"/>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Product weight</a:t>
            </a:r>
          </a:p>
        </p:txBody>
      </p:sp>
      <p:sp>
        <p:nvSpPr>
          <p:cNvPr id="15" name="TextBox 1"/>
          <p:cNvSpPr txBox="1"/>
          <p:nvPr/>
        </p:nvSpPr>
        <p:spPr>
          <a:xfrm>
            <a:off x="4051160" y="2284520"/>
            <a:ext cx="233268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pic>
        <p:nvPicPr>
          <p:cNvPr id="19" name="Рисунок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1797996725"/>
              </p:ext>
            </p:extLst>
          </p:nvPr>
        </p:nvGraphicFramePr>
        <p:xfrm>
          <a:off x="233410" y="1044904"/>
          <a:ext cx="9176403" cy="1779906"/>
        </p:xfrm>
        <a:graphic>
          <a:graphicData uri="http://schemas.openxmlformats.org/drawingml/2006/table">
            <a:tbl>
              <a:tblPr>
                <a:tableStyleId>{5940675A-B579-460E-94D1-54222C63F5DA}</a:tableStyleId>
              </a:tblPr>
              <a:tblGrid>
                <a:gridCol w="1904537">
                  <a:extLst>
                    <a:ext uri="{9D8B030D-6E8A-4147-A177-3AD203B41FA5}">
                      <a16:colId xmlns:a16="http://schemas.microsoft.com/office/drawing/2014/main" val="20000"/>
                    </a:ext>
                  </a:extLst>
                </a:gridCol>
                <a:gridCol w="1038838">
                  <a:extLst>
                    <a:ext uri="{9D8B030D-6E8A-4147-A177-3AD203B41FA5}">
                      <a16:colId xmlns:a16="http://schemas.microsoft.com/office/drawing/2014/main" val="20001"/>
                    </a:ext>
                  </a:extLst>
                </a:gridCol>
                <a:gridCol w="1038838">
                  <a:extLst>
                    <a:ext uri="{9D8B030D-6E8A-4147-A177-3AD203B41FA5}">
                      <a16:colId xmlns:a16="http://schemas.microsoft.com/office/drawing/2014/main" val="20002"/>
                    </a:ext>
                  </a:extLst>
                </a:gridCol>
                <a:gridCol w="1038838">
                  <a:extLst>
                    <a:ext uri="{9D8B030D-6E8A-4147-A177-3AD203B41FA5}">
                      <a16:colId xmlns:a16="http://schemas.microsoft.com/office/drawing/2014/main" val="20003"/>
                    </a:ext>
                  </a:extLst>
                </a:gridCol>
                <a:gridCol w="1038838">
                  <a:extLst>
                    <a:ext uri="{9D8B030D-6E8A-4147-A177-3AD203B41FA5}">
                      <a16:colId xmlns:a16="http://schemas.microsoft.com/office/drawing/2014/main" val="20004"/>
                    </a:ext>
                  </a:extLst>
                </a:gridCol>
                <a:gridCol w="1038838">
                  <a:extLst>
                    <a:ext uri="{9D8B030D-6E8A-4147-A177-3AD203B41FA5}">
                      <a16:colId xmlns:a16="http://schemas.microsoft.com/office/drawing/2014/main" val="20005"/>
                    </a:ext>
                  </a:extLst>
                </a:gridCol>
                <a:gridCol w="1038838">
                  <a:extLst>
                    <a:ext uri="{9D8B030D-6E8A-4147-A177-3AD203B41FA5}">
                      <a16:colId xmlns:a16="http://schemas.microsoft.com/office/drawing/2014/main" val="20006"/>
                    </a:ext>
                  </a:extLst>
                </a:gridCol>
                <a:gridCol w="1038838">
                  <a:extLst>
                    <a:ext uri="{9D8B030D-6E8A-4147-A177-3AD203B41FA5}">
                      <a16:colId xmlns:a16="http://schemas.microsoft.com/office/drawing/2014/main" val="20007"/>
                    </a:ext>
                  </a:extLst>
                </a:gridCol>
              </a:tblGrid>
              <a:tr h="439572">
                <a:tc rowSpan="2">
                  <a:txBody>
                    <a:bodyPr/>
                    <a:lstStyle/>
                    <a:p>
                      <a:pPr algn="l" rtl="0" fontAlgn="ctr"/>
                      <a:r>
                        <a:rPr lang="en" sz="1200" b="1" u="none" strike="noStrike">
                          <a:effectLst/>
                        </a:rPr>
                        <a:t>Names of models</a:t>
                      </a:r>
                      <a:endParaRPr lang="ru-RU" sz="1200" b="1" i="0" u="none" strike="noStrike" dirty="0">
                        <a:solidFill>
                          <a:srgbClr val="000000"/>
                        </a:solidFill>
                        <a:effectLst/>
                        <a:latin typeface="Times New Roman" panose="02020603050405020304" pitchFamily="18" charset="0"/>
                      </a:endParaRPr>
                    </a:p>
                  </a:txBody>
                  <a:tcPr marL="6350" marR="6350" marT="6350" marB="0" anchor="ctr">
                    <a:solidFill>
                      <a:schemeClr val="accent1"/>
                    </a:solidFill>
                  </a:tcPr>
                </a:tc>
                <a:tc>
                  <a:txBody>
                    <a:bodyPr/>
                    <a:lstStyle/>
                    <a:p>
                      <a:pPr algn="ctr" rtl="0" fontAlgn="ctr"/>
                      <a:r>
                        <a:rPr lang="en" sz="1200" b="1" u="none" strike="noStrike">
                          <a:effectLst/>
                        </a:rPr>
                        <a:t>200*080</a:t>
                      </a:r>
                      <a:endParaRPr lang="ru-RU" sz="1200" b="1" i="0" u="none" strike="noStrike" dirty="0">
                        <a:solidFill>
                          <a:srgbClr val="000000"/>
                        </a:solidFill>
                        <a:effectLst/>
                        <a:latin typeface="Times New Roman" panose="02020603050405020304" pitchFamily="18" charset="0"/>
                      </a:endParaRPr>
                    </a:p>
                  </a:txBody>
                  <a:tcPr marL="6350" marR="6350" marT="6350" marB="0" anchor="ctr">
                    <a:solidFill>
                      <a:schemeClr val="accent1"/>
                    </a:solidFill>
                  </a:tcPr>
                </a:tc>
                <a:tc>
                  <a:txBody>
                    <a:bodyPr/>
                    <a:lstStyle/>
                    <a:p>
                      <a:pPr algn="ctr" rtl="0" fontAlgn="ctr"/>
                      <a:r>
                        <a:rPr lang="en" sz="1200" b="1" u="none" strike="noStrike">
                          <a:effectLst/>
                        </a:rPr>
                        <a:t>200*090</a:t>
                      </a:r>
                      <a:endParaRPr lang="ru-RU" sz="1200" b="1" i="0" u="none" strike="noStrike" dirty="0">
                        <a:solidFill>
                          <a:srgbClr val="000000"/>
                        </a:solidFill>
                        <a:effectLst/>
                        <a:latin typeface="Times New Roman" panose="02020603050405020304" pitchFamily="18" charset="0"/>
                      </a:endParaRPr>
                    </a:p>
                  </a:txBody>
                  <a:tcPr marL="6350" marR="6350" marT="6350" marB="0" anchor="ctr">
                    <a:solidFill>
                      <a:schemeClr val="accent1"/>
                    </a:solidFill>
                  </a:tcPr>
                </a:tc>
                <a:tc>
                  <a:txBody>
                    <a:bodyPr/>
                    <a:lstStyle/>
                    <a:p>
                      <a:pPr algn="ctr" rtl="0" fontAlgn="ctr"/>
                      <a:r>
                        <a:rPr lang="en" sz="1200" b="1" u="none" strike="noStrike">
                          <a:effectLst/>
                        </a:rPr>
                        <a:t>200*120</a:t>
                      </a:r>
                      <a:endParaRPr lang="ru-RU" sz="1200" b="1" i="0" u="none" strike="noStrike" dirty="0">
                        <a:solidFill>
                          <a:srgbClr val="000000"/>
                        </a:solidFill>
                        <a:effectLst/>
                        <a:latin typeface="Times New Roman" panose="02020603050405020304" pitchFamily="18" charset="0"/>
                      </a:endParaRPr>
                    </a:p>
                  </a:txBody>
                  <a:tcPr marL="6350" marR="6350" marT="6350" marB="0" anchor="ctr">
                    <a:solidFill>
                      <a:schemeClr val="accent1"/>
                    </a:solidFill>
                  </a:tcPr>
                </a:tc>
                <a:tc>
                  <a:txBody>
                    <a:bodyPr/>
                    <a:lstStyle/>
                    <a:p>
                      <a:pPr algn="ctr" rtl="0" fontAlgn="ctr"/>
                      <a:r>
                        <a:rPr lang="en" sz="1200" b="1" u="none" strike="noStrike">
                          <a:effectLst/>
                        </a:rPr>
                        <a:t>200*140</a:t>
                      </a:r>
                      <a:endParaRPr lang="ru-RU" sz="1200" b="1" i="0" u="none" strike="noStrike" dirty="0">
                        <a:solidFill>
                          <a:srgbClr val="000000"/>
                        </a:solidFill>
                        <a:effectLst/>
                        <a:latin typeface="Times New Roman" panose="02020603050405020304" pitchFamily="18" charset="0"/>
                      </a:endParaRPr>
                    </a:p>
                  </a:txBody>
                  <a:tcPr marL="6350" marR="6350" marT="6350" marB="0" anchor="ctr">
                    <a:solidFill>
                      <a:schemeClr val="accent1"/>
                    </a:solidFill>
                  </a:tcPr>
                </a:tc>
                <a:tc>
                  <a:txBody>
                    <a:bodyPr/>
                    <a:lstStyle/>
                    <a:p>
                      <a:pPr algn="ctr" rtl="0" fontAlgn="ctr"/>
                      <a:r>
                        <a:rPr lang="en" sz="1200" b="1" u="none" strike="noStrike">
                          <a:effectLst/>
                        </a:rPr>
                        <a:t>200*160</a:t>
                      </a:r>
                      <a:endParaRPr lang="ru-RU" sz="1200" b="1" i="0" u="none" strike="noStrike" dirty="0">
                        <a:solidFill>
                          <a:srgbClr val="000000"/>
                        </a:solidFill>
                        <a:effectLst/>
                        <a:latin typeface="Times New Roman" panose="02020603050405020304" pitchFamily="18" charset="0"/>
                      </a:endParaRPr>
                    </a:p>
                  </a:txBody>
                  <a:tcPr marL="6350" marR="6350" marT="6350" marB="0" anchor="ctr">
                    <a:solidFill>
                      <a:schemeClr val="accent1"/>
                    </a:solidFill>
                  </a:tcPr>
                </a:tc>
                <a:tc>
                  <a:txBody>
                    <a:bodyPr/>
                    <a:lstStyle/>
                    <a:p>
                      <a:pPr algn="ctr" rtl="0" fontAlgn="ctr"/>
                      <a:r>
                        <a:rPr lang="en" sz="1200" b="1" u="none" strike="noStrike">
                          <a:effectLst/>
                        </a:rPr>
                        <a:t>200*180</a:t>
                      </a:r>
                      <a:endParaRPr lang="ru-RU" sz="1200" b="1" i="0" u="none" strike="noStrike" dirty="0">
                        <a:solidFill>
                          <a:srgbClr val="000000"/>
                        </a:solidFill>
                        <a:effectLst/>
                        <a:latin typeface="Times New Roman" panose="02020603050405020304" pitchFamily="18" charset="0"/>
                      </a:endParaRPr>
                    </a:p>
                  </a:txBody>
                  <a:tcPr marL="6350" marR="6350" marT="6350" marB="0" anchor="ctr">
                    <a:solidFill>
                      <a:schemeClr val="accent1"/>
                    </a:solidFill>
                  </a:tcPr>
                </a:tc>
                <a:tc>
                  <a:txBody>
                    <a:bodyPr/>
                    <a:lstStyle/>
                    <a:p>
                      <a:pPr algn="ctr" rtl="0" fontAlgn="ctr"/>
                      <a:r>
                        <a:rPr lang="en" sz="1200" b="1" u="none" strike="noStrike">
                          <a:effectLst/>
                        </a:rPr>
                        <a:t>200*200</a:t>
                      </a:r>
                      <a:endParaRPr lang="ru-RU" sz="1200" b="1" i="0" u="none" strike="noStrike" dirty="0">
                        <a:solidFill>
                          <a:srgbClr val="000000"/>
                        </a:solidFill>
                        <a:effectLst/>
                        <a:latin typeface="Times New Roman" panose="02020603050405020304" pitchFamily="18" charset="0"/>
                      </a:endParaRPr>
                    </a:p>
                  </a:txBody>
                  <a:tcPr marL="6350" marR="6350" marT="6350" marB="0" anchor="ctr">
                    <a:solidFill>
                      <a:schemeClr val="accent1"/>
                    </a:solidFill>
                  </a:tcPr>
                </a:tc>
                <a:extLst>
                  <a:ext uri="{0D108BD9-81ED-4DB2-BD59-A6C34878D82A}">
                    <a16:rowId xmlns:a16="http://schemas.microsoft.com/office/drawing/2014/main" val="10000"/>
                  </a:ext>
                </a:extLst>
              </a:tr>
              <a:tr h="223389">
                <a:tc vMerge="1">
                  <a:txBody>
                    <a:bodyPr/>
                    <a:lstStyle/>
                    <a:p>
                      <a:pPr rtl="0"/>
                      <a:endParaRPr lang="ru-RU"/>
                    </a:p>
                  </a:txBody>
                  <a:tcPr/>
                </a:tc>
                <a:tc>
                  <a:txBody>
                    <a:bodyPr/>
                    <a:lstStyle/>
                    <a:p>
                      <a:pPr algn="ctr" rtl="0" fontAlgn="ctr"/>
                      <a:r>
                        <a:rPr lang="en" sz="1200" b="1" u="none" strike="noStrike">
                          <a:effectLst/>
                        </a:rPr>
                        <a:t>weight (kg)</a:t>
                      </a:r>
                      <a:endParaRPr lang="ru-RU" sz="1200" b="1" i="0" u="none" strike="noStrike" dirty="0">
                        <a:solidFill>
                          <a:srgbClr val="000000"/>
                        </a:solidFill>
                        <a:effectLst/>
                        <a:latin typeface="Times New Roman" panose="02020603050405020304" pitchFamily="18" charset="0"/>
                      </a:endParaRPr>
                    </a:p>
                  </a:txBody>
                  <a:tcPr marL="6350" marR="6350" marT="6350" marB="0" anchor="ctr">
                    <a:solidFill>
                      <a:schemeClr val="accent1"/>
                    </a:solidFill>
                  </a:tcPr>
                </a:tc>
                <a:tc>
                  <a:txBody>
                    <a:bodyPr/>
                    <a:lstStyle/>
                    <a:p>
                      <a:pPr algn="ctr" rtl="0" fontAlgn="ctr"/>
                      <a:r>
                        <a:rPr lang="en" sz="1200" b="1" u="none" strike="noStrike">
                          <a:effectLst/>
                        </a:rPr>
                        <a:t>weight (kg)</a:t>
                      </a:r>
                      <a:endParaRPr lang="ru-RU" sz="1200" b="1" i="0" u="none" strike="noStrike" dirty="0">
                        <a:solidFill>
                          <a:srgbClr val="000000"/>
                        </a:solidFill>
                        <a:effectLst/>
                        <a:latin typeface="Times New Roman" panose="02020603050405020304" pitchFamily="18" charset="0"/>
                      </a:endParaRPr>
                    </a:p>
                  </a:txBody>
                  <a:tcPr marL="6350" marR="6350" marT="6350" marB="0" anchor="ctr">
                    <a:solidFill>
                      <a:schemeClr val="accent1"/>
                    </a:solidFill>
                  </a:tcPr>
                </a:tc>
                <a:tc>
                  <a:txBody>
                    <a:bodyPr/>
                    <a:lstStyle/>
                    <a:p>
                      <a:pPr algn="ctr" rtl="0" fontAlgn="ctr"/>
                      <a:r>
                        <a:rPr lang="en" sz="1200" b="1" u="none" strike="noStrike">
                          <a:effectLst/>
                        </a:rPr>
                        <a:t>weight (kg)</a:t>
                      </a:r>
                      <a:endParaRPr lang="ru-RU" sz="1200" b="1" i="0" u="none" strike="noStrike" dirty="0">
                        <a:solidFill>
                          <a:srgbClr val="000000"/>
                        </a:solidFill>
                        <a:effectLst/>
                        <a:latin typeface="Times New Roman" panose="02020603050405020304" pitchFamily="18" charset="0"/>
                      </a:endParaRPr>
                    </a:p>
                  </a:txBody>
                  <a:tcPr marL="6350" marR="6350" marT="6350" marB="0" anchor="ctr">
                    <a:solidFill>
                      <a:schemeClr val="accent1"/>
                    </a:solidFill>
                  </a:tcPr>
                </a:tc>
                <a:tc>
                  <a:txBody>
                    <a:bodyPr/>
                    <a:lstStyle/>
                    <a:p>
                      <a:pPr algn="ctr" rtl="0" fontAlgn="ctr"/>
                      <a:r>
                        <a:rPr lang="en" sz="1200" b="1" u="none" strike="noStrike">
                          <a:effectLst/>
                        </a:rPr>
                        <a:t>weight (kg)</a:t>
                      </a:r>
                      <a:endParaRPr lang="ru-RU" sz="1200" b="1" i="0" u="none" strike="noStrike">
                        <a:solidFill>
                          <a:srgbClr val="000000"/>
                        </a:solidFill>
                        <a:effectLst/>
                        <a:latin typeface="Times New Roman" panose="02020603050405020304" pitchFamily="18" charset="0"/>
                      </a:endParaRPr>
                    </a:p>
                  </a:txBody>
                  <a:tcPr marL="6350" marR="6350" marT="6350" marB="0" anchor="ctr">
                    <a:solidFill>
                      <a:schemeClr val="accent1"/>
                    </a:solidFill>
                  </a:tcPr>
                </a:tc>
                <a:tc>
                  <a:txBody>
                    <a:bodyPr/>
                    <a:lstStyle/>
                    <a:p>
                      <a:pPr algn="ctr" rtl="0" fontAlgn="ctr"/>
                      <a:r>
                        <a:rPr lang="en" sz="1200" b="1" u="none" strike="noStrike">
                          <a:effectLst/>
                        </a:rPr>
                        <a:t>weight (kg)</a:t>
                      </a:r>
                      <a:endParaRPr lang="ru-RU" sz="1200" b="1" i="0" u="none" strike="noStrike" dirty="0">
                        <a:solidFill>
                          <a:srgbClr val="000000"/>
                        </a:solidFill>
                        <a:effectLst/>
                        <a:latin typeface="Times New Roman" panose="02020603050405020304" pitchFamily="18" charset="0"/>
                      </a:endParaRPr>
                    </a:p>
                  </a:txBody>
                  <a:tcPr marL="6350" marR="6350" marT="6350" marB="0" anchor="ctr">
                    <a:solidFill>
                      <a:schemeClr val="accent1"/>
                    </a:solidFill>
                  </a:tcPr>
                </a:tc>
                <a:tc>
                  <a:txBody>
                    <a:bodyPr/>
                    <a:lstStyle/>
                    <a:p>
                      <a:pPr algn="ctr" rtl="0" fontAlgn="ctr"/>
                      <a:r>
                        <a:rPr lang="en" sz="1200" b="1" u="none" strike="noStrike">
                          <a:effectLst/>
                        </a:rPr>
                        <a:t>weight (kg)</a:t>
                      </a:r>
                      <a:endParaRPr lang="ru-RU" sz="1200" b="1" i="0" u="none" strike="noStrike" dirty="0">
                        <a:solidFill>
                          <a:srgbClr val="000000"/>
                        </a:solidFill>
                        <a:effectLst/>
                        <a:latin typeface="Times New Roman" panose="02020603050405020304" pitchFamily="18" charset="0"/>
                      </a:endParaRPr>
                    </a:p>
                  </a:txBody>
                  <a:tcPr marL="6350" marR="6350" marT="6350" marB="0" anchor="ctr">
                    <a:solidFill>
                      <a:schemeClr val="accent1"/>
                    </a:solidFill>
                  </a:tcPr>
                </a:tc>
                <a:tc>
                  <a:txBody>
                    <a:bodyPr/>
                    <a:lstStyle/>
                    <a:p>
                      <a:pPr algn="ctr" rtl="0" fontAlgn="ctr"/>
                      <a:r>
                        <a:rPr lang="en" sz="1200" b="1" u="none" strike="noStrike">
                          <a:effectLst/>
                        </a:rPr>
                        <a:t>weight (kg)</a:t>
                      </a:r>
                      <a:endParaRPr lang="ru-RU" sz="1200" b="1" i="0" u="none" strike="noStrike" dirty="0">
                        <a:solidFill>
                          <a:srgbClr val="000000"/>
                        </a:solidFill>
                        <a:effectLst/>
                        <a:latin typeface="Times New Roman" panose="02020603050405020304" pitchFamily="18" charset="0"/>
                      </a:endParaRPr>
                    </a:p>
                  </a:txBody>
                  <a:tcPr marL="6350" marR="6350" marT="6350" marB="0" anchor="ctr">
                    <a:solidFill>
                      <a:schemeClr val="accent1"/>
                    </a:solidFill>
                  </a:tcPr>
                </a:tc>
                <a:extLst>
                  <a:ext uri="{0D108BD9-81ED-4DB2-BD59-A6C34878D82A}">
                    <a16:rowId xmlns:a16="http://schemas.microsoft.com/office/drawing/2014/main" val="10001"/>
                  </a:ext>
                </a:extLst>
              </a:tr>
              <a:tr h="223389">
                <a:tc>
                  <a:txBody>
                    <a:bodyPr/>
                    <a:lstStyle/>
                    <a:p>
                      <a:pPr algn="l" rtl="0" fontAlgn="ctr"/>
                      <a:r>
                        <a:rPr lang="en" sz="1200" u="none" strike="noStrike">
                          <a:effectLst/>
                        </a:rPr>
                        <a:t>Bakim</a:t>
                      </a:r>
                      <a:endParaRPr lang="en-US" sz="1200" b="0" i="0" u="none" strike="noStrike" dirty="0">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18.9</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21.2</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28.3</a:t>
                      </a:r>
                      <a:endParaRPr lang="ru-RU" sz="1200" b="0" i="0" u="none" strike="noStrike" dirty="0">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33</a:t>
                      </a:r>
                      <a:endParaRPr lang="ru-RU" sz="1200" b="0" i="0" u="none" strike="noStrike" dirty="0">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37.7</a:t>
                      </a:r>
                      <a:endParaRPr lang="ru-RU" sz="1200" b="0" i="0" u="none" strike="noStrike" dirty="0">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42.4</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47.1</a:t>
                      </a:r>
                      <a:endParaRPr lang="ru-RU" sz="1200" b="0" i="0" u="none" strike="noStrike">
                        <a:solidFill>
                          <a:srgbClr val="000000"/>
                        </a:solidFill>
                        <a:effectLst/>
                        <a:latin typeface="Times New Roman" panose="02020603050405020304" pitchFamily="18" charset="0"/>
                      </a:endParaRPr>
                    </a:p>
                  </a:txBody>
                  <a:tcPr marL="6350" marR="6350" marT="6350" marB="0" anchor="ctr"/>
                </a:tc>
                <a:extLst>
                  <a:ext uri="{0D108BD9-81ED-4DB2-BD59-A6C34878D82A}">
                    <a16:rowId xmlns:a16="http://schemas.microsoft.com/office/drawing/2014/main" val="10002"/>
                  </a:ext>
                </a:extLst>
              </a:tr>
              <a:tr h="223389">
                <a:tc>
                  <a:txBody>
                    <a:bodyPr/>
                    <a:lstStyle/>
                    <a:p>
                      <a:pPr algn="l" rtl="0" fontAlgn="ctr"/>
                      <a:r>
                        <a:rPr lang="en" sz="1200" u="none" strike="noStrike">
                          <a:effectLst/>
                        </a:rPr>
                        <a:t>Naym</a:t>
                      </a:r>
                      <a:endParaRPr lang="en-US" sz="1200" b="0" i="0" u="none" strike="noStrike" dirty="0">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14.8</a:t>
                      </a:r>
                      <a:endParaRPr lang="ru-RU" sz="1200" b="0" i="0" u="none" strike="noStrike" dirty="0">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16.6</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22.1</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25.8</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29.5</a:t>
                      </a:r>
                      <a:endParaRPr lang="ru-RU" sz="1200" b="0" i="0" u="none" strike="noStrike" dirty="0">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33.2</a:t>
                      </a:r>
                      <a:endParaRPr lang="ru-RU" sz="1200" b="0" i="0" u="none" strike="noStrike" dirty="0">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36.9</a:t>
                      </a:r>
                      <a:endParaRPr lang="ru-RU" sz="1200" b="0" i="0" u="none" strike="noStrike">
                        <a:solidFill>
                          <a:srgbClr val="000000"/>
                        </a:solidFill>
                        <a:effectLst/>
                        <a:latin typeface="Times New Roman" panose="02020603050405020304" pitchFamily="18" charset="0"/>
                      </a:endParaRPr>
                    </a:p>
                  </a:txBody>
                  <a:tcPr marL="6350" marR="6350" marT="6350" marB="0" anchor="ctr"/>
                </a:tc>
                <a:extLst>
                  <a:ext uri="{0D108BD9-81ED-4DB2-BD59-A6C34878D82A}">
                    <a16:rowId xmlns:a16="http://schemas.microsoft.com/office/drawing/2014/main" val="10003"/>
                  </a:ext>
                </a:extLst>
              </a:tr>
              <a:tr h="223389">
                <a:tc>
                  <a:txBody>
                    <a:bodyPr/>
                    <a:lstStyle/>
                    <a:p>
                      <a:pPr algn="l" rtl="0" fontAlgn="ctr"/>
                      <a:r>
                        <a:rPr lang="en" sz="1200" u="none" strike="noStrike">
                          <a:effectLst/>
                        </a:rPr>
                        <a:t>Destek</a:t>
                      </a:r>
                      <a:endParaRPr lang="en-US"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14.6</a:t>
                      </a:r>
                      <a:endParaRPr lang="ru-RU" sz="1200" b="0" i="0" u="none" strike="noStrike" dirty="0">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16.4</a:t>
                      </a:r>
                      <a:endParaRPr lang="ru-RU" sz="1200" b="0" i="0" u="none" strike="noStrike" dirty="0">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21.9</a:t>
                      </a:r>
                      <a:endParaRPr lang="ru-RU" sz="1200" b="0" i="0" u="none" strike="noStrike" dirty="0">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25.6</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29.2</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32.9</a:t>
                      </a:r>
                      <a:endParaRPr lang="ru-RU" sz="1200" b="0" i="0" u="none" strike="noStrike" dirty="0">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36.5</a:t>
                      </a:r>
                      <a:endParaRPr lang="ru-RU" sz="1200" b="0" i="0" u="none" strike="noStrike" dirty="0">
                        <a:solidFill>
                          <a:srgbClr val="000000"/>
                        </a:solidFill>
                        <a:effectLst/>
                        <a:latin typeface="Times New Roman" panose="02020603050405020304" pitchFamily="18" charset="0"/>
                      </a:endParaRPr>
                    </a:p>
                  </a:txBody>
                  <a:tcPr marL="6350" marR="6350" marT="6350" marB="0" anchor="ctr"/>
                </a:tc>
                <a:extLst>
                  <a:ext uri="{0D108BD9-81ED-4DB2-BD59-A6C34878D82A}">
                    <a16:rowId xmlns:a16="http://schemas.microsoft.com/office/drawing/2014/main" val="10004"/>
                  </a:ext>
                </a:extLst>
              </a:tr>
              <a:tr h="223389">
                <a:tc>
                  <a:txBody>
                    <a:bodyPr/>
                    <a:lstStyle/>
                    <a:p>
                      <a:pPr algn="l" rtl="0" fontAlgn="ctr"/>
                      <a:r>
                        <a:rPr lang="en" sz="1200" u="none" strike="noStrike">
                          <a:effectLst/>
                        </a:rPr>
                        <a:t>Dilek</a:t>
                      </a:r>
                      <a:endParaRPr lang="en-US"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11.5</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12.9</a:t>
                      </a:r>
                      <a:endParaRPr lang="ru-RU" sz="1200" b="0" i="0" u="none" strike="noStrike" dirty="0">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17.3</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20.1</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23</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25.9</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28.8</a:t>
                      </a:r>
                      <a:endParaRPr lang="ru-RU" sz="1200" b="0" i="0" u="none" strike="noStrike" dirty="0">
                        <a:solidFill>
                          <a:srgbClr val="000000"/>
                        </a:solidFill>
                        <a:effectLst/>
                        <a:latin typeface="Times New Roman" panose="02020603050405020304" pitchFamily="18" charset="0"/>
                      </a:endParaRPr>
                    </a:p>
                  </a:txBody>
                  <a:tcPr marL="6350" marR="6350" marT="6350" marB="0" anchor="ctr"/>
                </a:tc>
                <a:extLst>
                  <a:ext uri="{0D108BD9-81ED-4DB2-BD59-A6C34878D82A}">
                    <a16:rowId xmlns:a16="http://schemas.microsoft.com/office/drawing/2014/main" val="10005"/>
                  </a:ext>
                </a:extLst>
              </a:tr>
              <a:tr h="223389">
                <a:tc>
                  <a:txBody>
                    <a:bodyPr/>
                    <a:lstStyle/>
                    <a:p>
                      <a:pPr algn="l" rtl="0" fontAlgn="ctr"/>
                      <a:r>
                        <a:rPr lang="en" sz="1200" u="none" strike="noStrike">
                          <a:effectLst/>
                        </a:rPr>
                        <a:t>Konfor</a:t>
                      </a:r>
                      <a:endParaRPr lang="en-US"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10.2</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11.5</a:t>
                      </a:r>
                      <a:endParaRPr lang="ru-RU" sz="1200" b="0" i="0" u="none" strike="noStrike" dirty="0">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15.3</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17.9</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20.4</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23</a:t>
                      </a:r>
                      <a:endParaRPr lang="ru-RU" sz="1200" b="0" i="0" u="none" strike="noStrike">
                        <a:solidFill>
                          <a:srgbClr val="000000"/>
                        </a:solidFill>
                        <a:effectLst/>
                        <a:latin typeface="Times New Roman" panose="02020603050405020304" pitchFamily="18" charset="0"/>
                      </a:endParaRPr>
                    </a:p>
                  </a:txBody>
                  <a:tcPr marL="6350" marR="6350" marT="6350" marB="0" anchor="ctr"/>
                </a:tc>
                <a:tc>
                  <a:txBody>
                    <a:bodyPr/>
                    <a:lstStyle/>
                    <a:p>
                      <a:pPr algn="ctr" rtl="0" fontAlgn="ctr"/>
                      <a:r>
                        <a:rPr lang="en" sz="1200" u="none" strike="noStrike">
                          <a:effectLst/>
                        </a:rPr>
                        <a:t>25.5</a:t>
                      </a:r>
                      <a:endParaRPr lang="ru-RU" sz="1200" b="0" i="0" u="none" strike="noStrike" dirty="0">
                        <a:solidFill>
                          <a:srgbClr val="000000"/>
                        </a:solidFill>
                        <a:effectLst/>
                        <a:latin typeface="Times New Roman" panose="02020603050405020304" pitchFamily="18" charset="0"/>
                      </a:endParaRPr>
                    </a:p>
                  </a:txBody>
                  <a:tcPr marL="6350" marR="6350" marT="635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57827990"/>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46" name="TextBox 102"/>
          <p:cNvSpPr txBox="1"/>
          <p:nvPr/>
        </p:nvSpPr>
        <p:spPr>
          <a:xfrm>
            <a:off x="4010502" y="2771076"/>
            <a:ext cx="4101167" cy="31085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rtlCol="0">
            <a:spAutoFit/>
          </a:bodyPr>
          <a:lstStyle>
            <a:lvl1pPr>
              <a:defRPr sz="4500">
                <a:solidFill>
                  <a:srgbClr val="FFFFFF"/>
                </a:solidFill>
                <a:latin typeface="Circe"/>
                <a:ea typeface="Circe"/>
                <a:cs typeface="Circe"/>
                <a:sym typeface="Circe"/>
              </a:defRPr>
            </a:lvl1pPr>
          </a:lstStyle>
          <a:p>
            <a:pPr algn="ctr" rtl="0"/>
            <a:r>
              <a:rPr lang="en" sz="4400" dirty="0">
                <a:sym typeface="Circe Light"/>
              </a:rPr>
              <a:t>Thank you for your attention</a:t>
            </a:r>
            <a:r>
              <a:rPr lang="en" sz="4400" dirty="0" smtClean="0">
                <a:sym typeface="Circe Light"/>
              </a:rPr>
              <a:t>!</a:t>
            </a:r>
          </a:p>
          <a:p>
            <a:pPr algn="ctr" rtl="0"/>
            <a:endParaRPr lang="en" sz="4400" dirty="0">
              <a:sym typeface="Circe Light"/>
            </a:endParaRPr>
          </a:p>
          <a:p>
            <a:pPr algn="ctr" rtl="0"/>
            <a:endParaRPr lang="en" sz="4400" dirty="0" smtClean="0">
              <a:sym typeface="Circe Light"/>
            </a:endParaRPr>
          </a:p>
          <a:p>
            <a:pPr algn="ctr" rtl="0"/>
            <a:r>
              <a:rPr lang="en" sz="2000" dirty="0" smtClean="0">
                <a:sym typeface="Circe Light"/>
              </a:rPr>
              <a:t>www.askona.ru/sleeptolive</a:t>
            </a:r>
            <a:r>
              <a:rPr lang="ru-RU" sz="2000" dirty="0" smtClean="0">
                <a:sym typeface="Circe Light"/>
              </a:rPr>
              <a:t> </a:t>
            </a:r>
            <a:endParaRPr lang="en" sz="2000" dirty="0">
              <a:sym typeface="Circe Light"/>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Овал 11"/>
          <p:cNvSpPr/>
          <p:nvPr/>
        </p:nvSpPr>
        <p:spPr>
          <a:xfrm>
            <a:off x="-2735491" y="2058413"/>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6" name="Овал 11"/>
          <p:cNvSpPr/>
          <p:nvPr/>
        </p:nvSpPr>
        <p:spPr>
          <a:xfrm flipH="1">
            <a:off x="11404305" y="1352353"/>
            <a:ext cx="4343842" cy="5821030"/>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5941390" y="5003478"/>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9" name="TextBox 1"/>
          <p:cNvSpPr txBox="1"/>
          <p:nvPr/>
        </p:nvSpPr>
        <p:spPr>
          <a:xfrm>
            <a:off x="381785" y="159465"/>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About</a:t>
            </a:r>
            <a:endParaRPr sz="2000" dirty="0"/>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14" name="TextBox 13"/>
          <p:cNvSpPr txBox="1"/>
          <p:nvPr/>
        </p:nvSpPr>
        <p:spPr>
          <a:xfrm>
            <a:off x="323633" y="667350"/>
            <a:ext cx="9170263" cy="830997"/>
          </a:xfrm>
          <a:prstGeom prst="rect">
            <a:avLst/>
          </a:prstGeom>
          <a:noFill/>
        </p:spPr>
        <p:txBody>
          <a:bodyPr wrap="square" rtlCol="0">
            <a:spAutoFit/>
          </a:bodyPr>
          <a:lstStyle/>
          <a:p>
            <a:pPr algn="just" rtl="0">
              <a:spcBef>
                <a:spcPts val="800"/>
              </a:spcBef>
              <a:spcAft>
                <a:spcPts val="533"/>
              </a:spcAft>
            </a:pPr>
            <a:r>
              <a:rPr lang="en" sz="1600">
                <a:solidFill>
                  <a:srgbClr val="27979D"/>
                </a:solidFill>
              </a:rPr>
              <a:t>ASKONA is Russia’s largest vertically integrated retailer that specializes in manufacturing the entire range of products for healthy sleep: mattresses, beds, sofas, modular furniture, gadgets and other accessories. </a:t>
            </a:r>
          </a:p>
        </p:txBody>
      </p:sp>
      <p:grpSp>
        <p:nvGrpSpPr>
          <p:cNvPr id="15" name="Группа 14"/>
          <p:cNvGrpSpPr/>
          <p:nvPr/>
        </p:nvGrpSpPr>
        <p:grpSpPr>
          <a:xfrm>
            <a:off x="381785" y="2278913"/>
            <a:ext cx="9607734" cy="4116893"/>
            <a:chOff x="3256077" y="538447"/>
            <a:chExt cx="6260231" cy="2618788"/>
          </a:xfrm>
        </p:grpSpPr>
        <p:sp>
          <p:nvSpPr>
            <p:cNvPr id="16" name="TextBox 15"/>
            <p:cNvSpPr txBox="1"/>
            <p:nvPr/>
          </p:nvSpPr>
          <p:spPr>
            <a:xfrm>
              <a:off x="3256077" y="813886"/>
              <a:ext cx="2687766" cy="414506"/>
            </a:xfrm>
            <a:prstGeom prst="rect">
              <a:avLst/>
            </a:prstGeom>
            <a:noFill/>
          </p:spPr>
          <p:txBody>
            <a:bodyPr wrap="square" lIns="88245" tIns="44123" rIns="88245" bIns="44123" rtlCol="0">
              <a:spAutoFit/>
            </a:bodyPr>
            <a:lstStyle/>
            <a:p>
              <a:pPr marL="275771" indent="-275771" rtl="0">
                <a:buFont typeface="Wingdings" panose="05000000000000000000" pitchFamily="2" charset="2"/>
                <a:buChar char="§"/>
              </a:pPr>
              <a:r>
                <a:rPr lang="en" sz="1200" dirty="0">
                  <a:solidFill>
                    <a:schemeClr val="tx1">
                      <a:lumMod val="75000"/>
                      <a:lumOff val="25000"/>
                    </a:schemeClr>
                  </a:solidFill>
                </a:rPr>
                <a:t>Polyurethane foam plant</a:t>
              </a:r>
            </a:p>
            <a:p>
              <a:pPr marL="275771" indent="-275771" rtl="0">
                <a:buFont typeface="Wingdings" panose="05000000000000000000" pitchFamily="2" charset="2"/>
                <a:buChar char="§"/>
              </a:pPr>
              <a:r>
                <a:rPr lang="en" sz="1200" dirty="0" smtClean="0">
                  <a:solidFill>
                    <a:schemeClr val="tx1">
                      <a:lumMod val="75000"/>
                      <a:lumOff val="25000"/>
                    </a:schemeClr>
                  </a:solidFill>
                </a:rPr>
                <a:t>Polyester batting </a:t>
              </a:r>
              <a:r>
                <a:rPr lang="en" sz="1200" dirty="0">
                  <a:solidFill>
                    <a:schemeClr val="tx1">
                      <a:lumMod val="75000"/>
                      <a:lumOff val="25000"/>
                    </a:schemeClr>
                  </a:solidFill>
                </a:rPr>
                <a:t>plant</a:t>
              </a:r>
            </a:p>
            <a:p>
              <a:pPr marL="275771" indent="-275771" rtl="0">
                <a:buFont typeface="Wingdings" panose="05000000000000000000" pitchFamily="2" charset="2"/>
                <a:buChar char="§"/>
              </a:pPr>
              <a:r>
                <a:rPr lang="en" sz="1200" dirty="0">
                  <a:solidFill>
                    <a:schemeClr val="tx1">
                      <a:lumMod val="75000"/>
                      <a:lumOff val="25000"/>
                    </a:schemeClr>
                  </a:solidFill>
                </a:rPr>
                <a:t>Coir plant</a:t>
              </a:r>
            </a:p>
          </p:txBody>
        </p:sp>
        <p:sp>
          <p:nvSpPr>
            <p:cNvPr id="17" name="TextBox 16"/>
            <p:cNvSpPr txBox="1"/>
            <p:nvPr/>
          </p:nvSpPr>
          <p:spPr>
            <a:xfrm>
              <a:off x="5083628" y="1625581"/>
              <a:ext cx="2357441" cy="1046421"/>
            </a:xfrm>
            <a:prstGeom prst="rect">
              <a:avLst/>
            </a:prstGeom>
            <a:noFill/>
          </p:spPr>
          <p:txBody>
            <a:bodyPr wrap="square" lIns="88245" tIns="44123" rIns="88245" bIns="44123" rtlCol="0">
              <a:spAutoFit/>
            </a:bodyPr>
            <a:lstStyle/>
            <a:p>
              <a:pPr marL="160869" indent="-160869" rtl="0">
                <a:buFont typeface="Wingdings" panose="05000000000000000000" pitchFamily="2" charset="2"/>
                <a:buChar char="§"/>
              </a:pPr>
              <a:r>
                <a:rPr lang="en" sz="1200">
                  <a:solidFill>
                    <a:schemeClr val="tx1">
                      <a:lumMod val="75000"/>
                      <a:lumOff val="25000"/>
                    </a:schemeClr>
                  </a:solidFill>
                </a:rPr>
                <a:t>Mattress factory</a:t>
              </a:r>
            </a:p>
            <a:p>
              <a:pPr marL="165463" indent="-165463" rtl="0">
                <a:buFont typeface="Wingdings" panose="05000000000000000000" pitchFamily="2" charset="2"/>
                <a:buChar char="§"/>
              </a:pPr>
              <a:r>
                <a:rPr lang="en" sz="1200">
                  <a:solidFill>
                    <a:schemeClr val="tx1">
                      <a:lumMod val="75000"/>
                      <a:lumOff val="25000"/>
                    </a:schemeClr>
                  </a:solidFill>
                </a:rPr>
                <a:t>Bed factory</a:t>
              </a:r>
            </a:p>
            <a:p>
              <a:pPr marL="165463" indent="-165463" rtl="0">
                <a:buFont typeface="Wingdings" panose="05000000000000000000" pitchFamily="2" charset="2"/>
                <a:buChar char="§"/>
              </a:pPr>
              <a:r>
                <a:rPr lang="en" sz="1200">
                  <a:solidFill>
                    <a:schemeClr val="tx1">
                      <a:lumMod val="75000"/>
                      <a:lumOff val="25000"/>
                    </a:schemeClr>
                  </a:solidFill>
                </a:rPr>
                <a:t>Sofa factory</a:t>
              </a:r>
            </a:p>
            <a:p>
              <a:pPr marL="165463" indent="-165463" rtl="0">
                <a:buFont typeface="Wingdings" panose="05000000000000000000" pitchFamily="2" charset="2"/>
                <a:buChar char="§"/>
              </a:pPr>
              <a:r>
                <a:rPr lang="en" sz="1200">
                  <a:solidFill>
                    <a:schemeClr val="tx1">
                      <a:lumMod val="75000"/>
                      <a:lumOff val="25000"/>
                    </a:schemeClr>
                  </a:solidFill>
                </a:rPr>
                <a:t>Textile factory </a:t>
              </a:r>
            </a:p>
            <a:p>
              <a:pPr marL="165463" indent="-165463" rtl="0">
                <a:buFont typeface="Wingdings" panose="05000000000000000000" pitchFamily="2" charset="2"/>
                <a:buChar char="§"/>
              </a:pPr>
              <a:r>
                <a:rPr lang="en" sz="1200">
                  <a:solidFill>
                    <a:schemeClr val="tx1">
                      <a:lumMod val="75000"/>
                      <a:lumOff val="25000"/>
                    </a:schemeClr>
                  </a:solidFill>
                </a:rPr>
                <a:t>Modular furniture factory</a:t>
              </a:r>
            </a:p>
          </p:txBody>
        </p:sp>
        <p:sp>
          <p:nvSpPr>
            <p:cNvPr id="18" name="TextBox 17"/>
            <p:cNvSpPr txBox="1"/>
            <p:nvPr/>
          </p:nvSpPr>
          <p:spPr>
            <a:xfrm>
              <a:off x="3297078" y="2685202"/>
              <a:ext cx="3946338" cy="472033"/>
            </a:xfrm>
            <a:prstGeom prst="rect">
              <a:avLst/>
            </a:prstGeom>
            <a:noFill/>
          </p:spPr>
          <p:txBody>
            <a:bodyPr wrap="square" lIns="88245" tIns="44123" rIns="88245" bIns="44123" rtlCol="0">
              <a:spAutoFit/>
            </a:bodyPr>
            <a:lstStyle/>
            <a:p>
              <a:pPr marL="165463" indent="-165463" rtl="0">
                <a:buFont typeface="Wingdings" panose="05000000000000000000" pitchFamily="2" charset="2"/>
                <a:buChar char="§"/>
              </a:pPr>
              <a:r>
                <a:rPr lang="en" sz="1200">
                  <a:solidFill>
                    <a:schemeClr val="tx1">
                      <a:lumMod val="75000"/>
                      <a:lumOff val="25000"/>
                    </a:schemeClr>
                  </a:solidFill>
                </a:rPr>
                <a:t>Own retail chain</a:t>
              </a:r>
            </a:p>
            <a:p>
              <a:pPr marL="165463" indent="-165463" rtl="0">
                <a:buFont typeface="Wingdings" panose="05000000000000000000" pitchFamily="2" charset="2"/>
                <a:buChar char="§"/>
              </a:pPr>
              <a:r>
                <a:rPr lang="en" sz="1200">
                  <a:solidFill>
                    <a:schemeClr val="tx1">
                      <a:lumMod val="75000"/>
                      <a:lumOff val="25000"/>
                    </a:schemeClr>
                  </a:solidFill>
                </a:rPr>
                <a:t>Well-developed dealer network</a:t>
              </a:r>
              <a:endParaRPr lang="ru-RU" sz="1200" dirty="0"/>
            </a:p>
          </p:txBody>
        </p:sp>
        <p:sp>
          <p:nvSpPr>
            <p:cNvPr id="19" name="Прямоугольник 18"/>
            <p:cNvSpPr/>
            <p:nvPr/>
          </p:nvSpPr>
          <p:spPr>
            <a:xfrm>
              <a:off x="5739915" y="813886"/>
              <a:ext cx="3136415" cy="409085"/>
            </a:xfrm>
            <a:prstGeom prst="rect">
              <a:avLst/>
            </a:prstGeom>
          </p:spPr>
          <p:txBody>
            <a:bodyPr wrap="square" lIns="88245" tIns="44123" rIns="88245" bIns="44123" rtlCol="0">
              <a:spAutoFit/>
            </a:bodyPr>
            <a:lstStyle/>
            <a:p>
              <a:pPr marL="275771" indent="-275771" rtl="0">
                <a:buFont typeface="Wingdings" panose="05000000000000000000" pitchFamily="2" charset="2"/>
                <a:buChar char="§"/>
              </a:pPr>
              <a:r>
                <a:rPr lang="en" sz="1200" dirty="0" smtClean="0">
                  <a:solidFill>
                    <a:schemeClr val="tx1">
                      <a:lumMod val="75000"/>
                      <a:lumOff val="25000"/>
                    </a:schemeClr>
                  </a:solidFill>
                </a:rPr>
                <a:t>Pocket spring unit </a:t>
              </a:r>
              <a:r>
                <a:rPr lang="en" sz="1200" dirty="0">
                  <a:solidFill>
                    <a:schemeClr val="tx1">
                      <a:lumMod val="75000"/>
                      <a:lumOff val="25000"/>
                    </a:schemeClr>
                  </a:solidFill>
                </a:rPr>
                <a:t>manufacturing</a:t>
              </a:r>
            </a:p>
            <a:p>
              <a:pPr marL="275771" indent="-275771" rtl="0">
                <a:buFont typeface="Wingdings" panose="05000000000000000000" pitchFamily="2" charset="2"/>
                <a:buChar char="§"/>
              </a:pPr>
              <a:r>
                <a:rPr lang="en" sz="1200" dirty="0">
                  <a:solidFill>
                    <a:prstClr val="black">
                      <a:lumMod val="75000"/>
                      <a:lumOff val="25000"/>
                    </a:prstClr>
                  </a:solidFill>
                </a:rPr>
                <a:t>Tape and cardboard </a:t>
              </a:r>
              <a:r>
                <a:rPr lang="en" sz="1200" dirty="0" smtClean="0">
                  <a:solidFill>
                    <a:prstClr val="black">
                      <a:lumMod val="75000"/>
                      <a:lumOff val="25000"/>
                    </a:prstClr>
                  </a:solidFill>
                </a:rPr>
                <a:t>plant </a:t>
              </a:r>
              <a:endParaRPr lang="en" sz="1200" dirty="0">
                <a:solidFill>
                  <a:prstClr val="black">
                    <a:lumMod val="75000"/>
                    <a:lumOff val="25000"/>
                  </a:prstClr>
                </a:solidFill>
              </a:endParaRPr>
            </a:p>
            <a:p>
              <a:pPr marL="275771" indent="-275771" rtl="0">
                <a:buFont typeface="Wingdings" panose="05000000000000000000" pitchFamily="2" charset="2"/>
                <a:buChar char="§"/>
              </a:pPr>
              <a:endParaRPr lang="ru-RU" sz="1200" dirty="0">
                <a:solidFill>
                  <a:schemeClr val="tx1">
                    <a:lumMod val="75000"/>
                    <a:lumOff val="25000"/>
                  </a:schemeClr>
                </a:solidFill>
              </a:endParaRPr>
            </a:p>
          </p:txBody>
        </p:sp>
        <p:sp>
          <p:nvSpPr>
            <p:cNvPr id="20" name="Прямоугольник 19"/>
            <p:cNvSpPr/>
            <p:nvPr/>
          </p:nvSpPr>
          <p:spPr>
            <a:xfrm>
              <a:off x="5833445" y="2691198"/>
              <a:ext cx="3682863" cy="291617"/>
            </a:xfrm>
            <a:prstGeom prst="rect">
              <a:avLst/>
            </a:prstGeom>
          </p:spPr>
          <p:txBody>
            <a:bodyPr wrap="square" lIns="88245" tIns="44123" rIns="88245" bIns="44123" rtlCol="0">
              <a:spAutoFit/>
            </a:bodyPr>
            <a:lstStyle/>
            <a:p>
              <a:pPr marL="165463" indent="-165463">
                <a:buFont typeface="Wingdings" panose="05000000000000000000" pitchFamily="2" charset="2"/>
                <a:buChar char="§"/>
              </a:pPr>
              <a:r>
                <a:rPr lang="en-US" sz="1200" dirty="0" smtClean="0">
                  <a:solidFill>
                    <a:schemeClr val="tx1">
                      <a:lumMod val="75000"/>
                      <a:lumOff val="25000"/>
                    </a:schemeClr>
                  </a:solidFill>
                </a:rPr>
                <a:t>Extensive</a:t>
              </a:r>
              <a:r>
                <a:rPr lang="en" sz="1200" dirty="0" smtClean="0">
                  <a:solidFill>
                    <a:schemeClr val="tx1">
                      <a:lumMod val="75000"/>
                      <a:lumOff val="25000"/>
                    </a:schemeClr>
                  </a:solidFill>
                </a:rPr>
                <a:t> </a:t>
              </a:r>
              <a:r>
                <a:rPr lang="en" sz="1200" dirty="0">
                  <a:solidFill>
                    <a:schemeClr val="tx1">
                      <a:lumMod val="75000"/>
                      <a:lumOff val="25000"/>
                    </a:schemeClr>
                  </a:solidFill>
                </a:rPr>
                <a:t>distribution network</a:t>
              </a:r>
            </a:p>
            <a:p>
              <a:pPr marL="165463" indent="-165463" rtl="0">
                <a:buFont typeface="Wingdings" panose="05000000000000000000" pitchFamily="2" charset="2"/>
                <a:buChar char="§"/>
              </a:pPr>
              <a:r>
                <a:rPr lang="en" sz="1200" dirty="0">
                  <a:solidFill>
                    <a:schemeClr val="tx1">
                      <a:lumMod val="75000"/>
                      <a:lumOff val="25000"/>
                    </a:schemeClr>
                  </a:solidFill>
                </a:rPr>
                <a:t>Export</a:t>
              </a:r>
            </a:p>
          </p:txBody>
        </p:sp>
        <p:sp>
          <p:nvSpPr>
            <p:cNvPr id="21" name="Прямоугольник 20"/>
            <p:cNvSpPr/>
            <p:nvPr/>
          </p:nvSpPr>
          <p:spPr>
            <a:xfrm>
              <a:off x="5084549" y="538447"/>
              <a:ext cx="1861663" cy="283796"/>
            </a:xfrm>
            <a:prstGeom prst="rect">
              <a:avLst/>
            </a:prstGeom>
            <a:solidFill>
              <a:schemeClr val="bg1"/>
            </a:solidFill>
          </p:spPr>
          <p:txBody>
            <a:bodyPr wrap="none" rtlCol="0">
              <a:spAutoFit/>
            </a:bodyPr>
            <a:lstStyle/>
            <a:p>
              <a:pPr rtl="0"/>
              <a:r>
                <a:rPr lang="en" sz="1244" b="1" dirty="0">
                  <a:solidFill>
                    <a:srgbClr val="27979D"/>
                  </a:solidFill>
                </a:rPr>
                <a:t> PRIMARY PRODUCTION</a:t>
              </a:r>
            </a:p>
          </p:txBody>
        </p:sp>
        <p:sp>
          <p:nvSpPr>
            <p:cNvPr id="22" name="Прямоугольник 21"/>
            <p:cNvSpPr/>
            <p:nvPr/>
          </p:nvSpPr>
          <p:spPr>
            <a:xfrm>
              <a:off x="5101885" y="1312444"/>
              <a:ext cx="1633790" cy="180525"/>
            </a:xfrm>
            <a:prstGeom prst="rect">
              <a:avLst/>
            </a:prstGeom>
            <a:solidFill>
              <a:schemeClr val="bg1"/>
            </a:solidFill>
          </p:spPr>
          <p:txBody>
            <a:bodyPr wrap="none" rtlCol="0">
              <a:spAutoFit/>
            </a:bodyPr>
            <a:lstStyle/>
            <a:p>
              <a:pPr rtl="0"/>
              <a:r>
                <a:rPr lang="en" sz="1244" b="1" dirty="0" smtClean="0">
                  <a:solidFill>
                    <a:srgbClr val="27979D"/>
                  </a:solidFill>
                </a:rPr>
                <a:t>MANUFACTURING OF GOODS</a:t>
              </a:r>
              <a:endParaRPr lang="en" sz="1244" b="1" dirty="0">
                <a:solidFill>
                  <a:srgbClr val="27979D"/>
                </a:solidFill>
              </a:endParaRPr>
            </a:p>
          </p:txBody>
        </p:sp>
        <p:sp>
          <p:nvSpPr>
            <p:cNvPr id="23" name="Прямоугольник 22"/>
            <p:cNvSpPr/>
            <p:nvPr/>
          </p:nvSpPr>
          <p:spPr>
            <a:xfrm>
              <a:off x="5092986" y="2400880"/>
              <a:ext cx="1480918" cy="180525"/>
            </a:xfrm>
            <a:prstGeom prst="rect">
              <a:avLst/>
            </a:prstGeom>
            <a:noFill/>
          </p:spPr>
          <p:txBody>
            <a:bodyPr wrap="square" rtlCol="0">
              <a:spAutoFit/>
            </a:bodyPr>
            <a:lstStyle/>
            <a:p>
              <a:pPr rtl="0"/>
              <a:r>
                <a:rPr lang="en" sz="1244" b="1" dirty="0" smtClean="0">
                  <a:solidFill>
                    <a:srgbClr val="27979D"/>
                  </a:solidFill>
                </a:rPr>
                <a:t>SALES OF PRODUCTS</a:t>
              </a:r>
              <a:endParaRPr lang="en" sz="1244" b="1" dirty="0">
                <a:solidFill>
                  <a:srgbClr val="27979D"/>
                </a:solidFill>
              </a:endParaRPr>
            </a:p>
          </p:txBody>
        </p:sp>
      </p:grpSp>
      <p:sp>
        <p:nvSpPr>
          <p:cNvPr id="24" name="Прямоугольник 82"/>
          <p:cNvSpPr/>
          <p:nvPr/>
        </p:nvSpPr>
        <p:spPr>
          <a:xfrm>
            <a:off x="0" y="2008121"/>
            <a:ext cx="9643730" cy="45719"/>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25" name="Прямоугольник 82"/>
          <p:cNvSpPr/>
          <p:nvPr/>
        </p:nvSpPr>
        <p:spPr>
          <a:xfrm flipV="1">
            <a:off x="0" y="6243233"/>
            <a:ext cx="9643730" cy="45719"/>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pic>
        <p:nvPicPr>
          <p:cNvPr id="27" name="Рисунок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spTree>
    <p:extLst>
      <p:ext uri="{BB962C8B-B14F-4D97-AF65-F5344CB8AC3E}">
        <p14:creationId xmlns:p14="http://schemas.microsoft.com/office/powerpoint/2010/main" val="54535196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Овал 11"/>
          <p:cNvSpPr/>
          <p:nvPr/>
        </p:nvSpPr>
        <p:spPr>
          <a:xfrm>
            <a:off x="-1713591" y="3114215"/>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6" name="Овал 11"/>
          <p:cNvSpPr/>
          <p:nvPr/>
        </p:nvSpPr>
        <p:spPr>
          <a:xfrm flipH="1">
            <a:off x="11404305" y="1352353"/>
            <a:ext cx="4343842" cy="5821030"/>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7" name="Овал 11"/>
          <p:cNvSpPr/>
          <p:nvPr/>
        </p:nvSpPr>
        <p:spPr>
          <a:xfrm rot="18000000" flipH="1">
            <a:off x="8990207" y="-2256792"/>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6095101" y="5011007"/>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9" name="TextBox 1"/>
          <p:cNvSpPr txBox="1"/>
          <p:nvPr/>
        </p:nvSpPr>
        <p:spPr>
          <a:xfrm>
            <a:off x="278127" y="135340"/>
            <a:ext cx="10217699" cy="7078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dirty="0"/>
              <a:t>Our Manufacturing</a:t>
            </a:r>
          </a:p>
          <a:p>
            <a:pPr rtl="0"/>
            <a:endParaRPr sz="2000" dirty="0"/>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815689" y="398514"/>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068" y="713985"/>
            <a:ext cx="9080205" cy="6130392"/>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sp>
        <p:nvSpPr>
          <p:cNvPr id="11" name="TextBox 1">
            <a:extLst>
              <a:ext uri="{FF2B5EF4-FFF2-40B4-BE49-F238E27FC236}">
                <a16:creationId xmlns:a16="http://schemas.microsoft.com/office/drawing/2014/main" id="{E4C8B394-2B82-49AA-93EE-08F83071266B}"/>
              </a:ext>
            </a:extLst>
          </p:cNvPr>
          <p:cNvSpPr txBox="1"/>
          <p:nvPr/>
        </p:nvSpPr>
        <p:spPr>
          <a:xfrm>
            <a:off x="1069034" y="554828"/>
            <a:ext cx="8626509" cy="707886"/>
          </a:xfrm>
          <a:prstGeom prst="rect">
            <a:avLst/>
          </a:prstGeom>
          <a:solidFill>
            <a:srgbClr val="FFFFF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4000" dirty="0">
                <a:solidFill>
                  <a:schemeClr val="tx1"/>
                </a:solidFill>
              </a:rPr>
              <a:t>MANUFACTURING AND LOGISTICS</a:t>
            </a:r>
            <a:endParaRPr sz="4000" dirty="0">
              <a:solidFill>
                <a:schemeClr val="tx1"/>
              </a:solidFill>
            </a:endParaRPr>
          </a:p>
        </p:txBody>
      </p:sp>
      <p:sp>
        <p:nvSpPr>
          <p:cNvPr id="13" name="TextBox 12">
            <a:extLst>
              <a:ext uri="{FF2B5EF4-FFF2-40B4-BE49-F238E27FC236}">
                <a16:creationId xmlns:a16="http://schemas.microsoft.com/office/drawing/2014/main" id="{93399092-A54E-4A0B-AE00-CFC42E06F007}"/>
              </a:ext>
            </a:extLst>
          </p:cNvPr>
          <p:cNvSpPr txBox="1"/>
          <p:nvPr/>
        </p:nvSpPr>
        <p:spPr>
          <a:xfrm>
            <a:off x="7295599" y="3222365"/>
            <a:ext cx="1550502" cy="411804"/>
          </a:xfrm>
          <a:prstGeom prst="rect">
            <a:avLst/>
          </a:prstGeom>
          <a:solidFill>
            <a:srgbClr val="38CFC5"/>
          </a:solidFill>
        </p:spPr>
        <p:txBody>
          <a:bodyPr wrap="square" lIns="0" tIns="0" rIns="0" bIns="0" rtlCol="0" anchor="ctr">
            <a:noAutofit/>
          </a:bodyPr>
          <a:lstStyle/>
          <a:p>
            <a:pPr algn="ctr" rtl="0"/>
            <a:r>
              <a:rPr lang="en" sz="2000">
                <a:solidFill>
                  <a:schemeClr val="bg1"/>
                </a:solidFill>
              </a:rPr>
              <a:t>PER YEAR</a:t>
            </a:r>
          </a:p>
        </p:txBody>
      </p:sp>
      <p:sp>
        <p:nvSpPr>
          <p:cNvPr id="14" name="TextBox 13">
            <a:extLst>
              <a:ext uri="{FF2B5EF4-FFF2-40B4-BE49-F238E27FC236}">
                <a16:creationId xmlns:a16="http://schemas.microsoft.com/office/drawing/2014/main" id="{ED808BAB-45AB-4E6E-BD20-AAEC9EB7EEE4}"/>
              </a:ext>
            </a:extLst>
          </p:cNvPr>
          <p:cNvSpPr txBox="1"/>
          <p:nvPr/>
        </p:nvSpPr>
        <p:spPr>
          <a:xfrm>
            <a:off x="7573903" y="1715043"/>
            <a:ext cx="1577717" cy="830997"/>
          </a:xfrm>
          <a:prstGeom prst="rect">
            <a:avLst/>
          </a:prstGeom>
          <a:solidFill>
            <a:srgbClr val="FFFFFF"/>
          </a:solidFill>
        </p:spPr>
        <p:txBody>
          <a:bodyPr wrap="square" rtlCol="0" anchor="ctr">
            <a:spAutoFit/>
          </a:bodyPr>
          <a:lstStyle/>
          <a:p>
            <a:pPr rtl="0"/>
            <a:r>
              <a:rPr lang="en" sz="1200">
                <a:solidFill>
                  <a:schemeClr val="tx1">
                    <a:lumMod val="75000"/>
                    <a:lumOff val="25000"/>
                  </a:schemeClr>
                </a:solidFill>
              </a:rPr>
              <a:t>5S control and quality system is integrated in the company</a:t>
            </a:r>
          </a:p>
        </p:txBody>
      </p:sp>
      <p:sp>
        <p:nvSpPr>
          <p:cNvPr id="15" name="TextBox 14">
            <a:extLst>
              <a:ext uri="{FF2B5EF4-FFF2-40B4-BE49-F238E27FC236}">
                <a16:creationId xmlns:a16="http://schemas.microsoft.com/office/drawing/2014/main" id="{539A15FF-20C0-4D9F-838B-89FD5FFFF479}"/>
              </a:ext>
            </a:extLst>
          </p:cNvPr>
          <p:cNvSpPr txBox="1"/>
          <p:nvPr/>
        </p:nvSpPr>
        <p:spPr>
          <a:xfrm>
            <a:off x="4437890" y="1746228"/>
            <a:ext cx="1898172" cy="646331"/>
          </a:xfrm>
          <a:prstGeom prst="rect">
            <a:avLst/>
          </a:prstGeom>
          <a:solidFill>
            <a:srgbClr val="FFFFFF"/>
          </a:solidFill>
        </p:spPr>
        <p:txBody>
          <a:bodyPr wrap="square" rtlCol="0" anchor="ctr">
            <a:spAutoFit/>
          </a:bodyPr>
          <a:lstStyle/>
          <a:p>
            <a:pPr rtl="0"/>
            <a:r>
              <a:rPr lang="en" sz="1200">
                <a:solidFill>
                  <a:schemeClr val="tx1">
                    <a:lumMod val="75000"/>
                    <a:lumOff val="25000"/>
                  </a:schemeClr>
                </a:solidFill>
              </a:rPr>
              <a:t>Total manufacturing area is over 160,000 square metres</a:t>
            </a:r>
          </a:p>
        </p:txBody>
      </p:sp>
      <p:sp>
        <p:nvSpPr>
          <p:cNvPr id="16" name="TextBox 15">
            <a:extLst>
              <a:ext uri="{FF2B5EF4-FFF2-40B4-BE49-F238E27FC236}">
                <a16:creationId xmlns:a16="http://schemas.microsoft.com/office/drawing/2014/main" id="{A304F7B7-E6AE-4DBE-BF34-37E962174AA5}"/>
              </a:ext>
            </a:extLst>
          </p:cNvPr>
          <p:cNvSpPr txBox="1"/>
          <p:nvPr/>
        </p:nvSpPr>
        <p:spPr>
          <a:xfrm>
            <a:off x="1706768" y="1686254"/>
            <a:ext cx="1569832" cy="830997"/>
          </a:xfrm>
          <a:prstGeom prst="rect">
            <a:avLst/>
          </a:prstGeom>
          <a:solidFill>
            <a:srgbClr val="FFFFFF"/>
          </a:solidFill>
        </p:spPr>
        <p:txBody>
          <a:bodyPr wrap="square" rtlCol="0" anchor="ctr">
            <a:spAutoFit/>
          </a:bodyPr>
          <a:lstStyle/>
          <a:p>
            <a:pPr rtl="0"/>
            <a:r>
              <a:rPr lang="en" sz="1200" dirty="0">
                <a:solidFill>
                  <a:schemeClr val="tx1">
                    <a:lumMod val="75000"/>
                    <a:lumOff val="25000"/>
                  </a:schemeClr>
                </a:solidFill>
              </a:rPr>
              <a:t>The largest automated </a:t>
            </a:r>
            <a:r>
              <a:rPr lang="en" sz="1200" dirty="0" smtClean="0">
                <a:solidFill>
                  <a:schemeClr val="tx1">
                    <a:lumMod val="75000"/>
                    <a:lumOff val="25000"/>
                  </a:schemeClr>
                </a:solidFill>
              </a:rPr>
              <a:t>manufacturing </a:t>
            </a:r>
            <a:r>
              <a:rPr lang="en" sz="1200" dirty="0">
                <a:solidFill>
                  <a:schemeClr val="tx1">
                    <a:lumMod val="75000"/>
                    <a:lumOff val="25000"/>
                  </a:schemeClr>
                </a:solidFill>
              </a:rPr>
              <a:t>in the Eastern Europe</a:t>
            </a:r>
          </a:p>
        </p:txBody>
      </p:sp>
      <p:sp>
        <p:nvSpPr>
          <p:cNvPr id="17" name="TextBox 16">
            <a:extLst>
              <a:ext uri="{FF2B5EF4-FFF2-40B4-BE49-F238E27FC236}">
                <a16:creationId xmlns:a16="http://schemas.microsoft.com/office/drawing/2014/main" id="{B03312BD-CEF6-4FF0-9C07-BF94D3CDE813}"/>
              </a:ext>
            </a:extLst>
          </p:cNvPr>
          <p:cNvSpPr txBox="1"/>
          <p:nvPr/>
        </p:nvSpPr>
        <p:spPr>
          <a:xfrm>
            <a:off x="1030934" y="3526295"/>
            <a:ext cx="1201450" cy="185692"/>
          </a:xfrm>
          <a:prstGeom prst="rect">
            <a:avLst/>
          </a:prstGeom>
          <a:solidFill>
            <a:srgbClr val="38CFC5"/>
          </a:solidFill>
        </p:spPr>
        <p:txBody>
          <a:bodyPr wrap="square" lIns="0" tIns="0" rIns="0" bIns="0" rtlCol="0" anchor="ctr">
            <a:noAutofit/>
          </a:bodyPr>
          <a:lstStyle/>
          <a:p>
            <a:pPr algn="ctr" rtl="0"/>
            <a:r>
              <a:rPr lang="en" sz="1200" dirty="0">
                <a:solidFill>
                  <a:schemeClr val="bg1"/>
                </a:solidFill>
              </a:rPr>
              <a:t>mattresses</a:t>
            </a:r>
          </a:p>
        </p:txBody>
      </p:sp>
      <p:sp>
        <p:nvSpPr>
          <p:cNvPr id="18" name="TextBox 17">
            <a:extLst>
              <a:ext uri="{FF2B5EF4-FFF2-40B4-BE49-F238E27FC236}">
                <a16:creationId xmlns:a16="http://schemas.microsoft.com/office/drawing/2014/main" id="{A62CB7D1-5395-4D9D-AF4E-A63875328AF3}"/>
              </a:ext>
            </a:extLst>
          </p:cNvPr>
          <p:cNvSpPr txBox="1"/>
          <p:nvPr/>
        </p:nvSpPr>
        <p:spPr>
          <a:xfrm>
            <a:off x="2697796" y="3526295"/>
            <a:ext cx="1201450" cy="185692"/>
          </a:xfrm>
          <a:prstGeom prst="rect">
            <a:avLst/>
          </a:prstGeom>
          <a:solidFill>
            <a:srgbClr val="38CFC5"/>
          </a:solidFill>
        </p:spPr>
        <p:txBody>
          <a:bodyPr wrap="square" lIns="0" tIns="0" rIns="0" bIns="0" rtlCol="0" anchor="ctr">
            <a:noAutofit/>
          </a:bodyPr>
          <a:lstStyle/>
          <a:p>
            <a:pPr algn="ctr" rtl="0"/>
            <a:r>
              <a:rPr lang="en" sz="1200" dirty="0">
                <a:solidFill>
                  <a:schemeClr val="bg1"/>
                </a:solidFill>
              </a:rPr>
              <a:t>sofas</a:t>
            </a:r>
          </a:p>
        </p:txBody>
      </p:sp>
      <p:sp>
        <p:nvSpPr>
          <p:cNvPr id="19" name="TextBox 18">
            <a:extLst>
              <a:ext uri="{FF2B5EF4-FFF2-40B4-BE49-F238E27FC236}">
                <a16:creationId xmlns:a16="http://schemas.microsoft.com/office/drawing/2014/main" id="{A4CCF7C2-14CE-496A-B617-93AD179D7ED8}"/>
              </a:ext>
            </a:extLst>
          </p:cNvPr>
          <p:cNvSpPr txBox="1"/>
          <p:nvPr/>
        </p:nvSpPr>
        <p:spPr>
          <a:xfrm>
            <a:off x="4300700" y="3526295"/>
            <a:ext cx="1201450" cy="185692"/>
          </a:xfrm>
          <a:prstGeom prst="rect">
            <a:avLst/>
          </a:prstGeom>
          <a:solidFill>
            <a:srgbClr val="38CFC5"/>
          </a:solidFill>
        </p:spPr>
        <p:txBody>
          <a:bodyPr wrap="square" lIns="0" tIns="0" rIns="0" bIns="0" rtlCol="0" anchor="ctr">
            <a:noAutofit/>
          </a:bodyPr>
          <a:lstStyle/>
          <a:p>
            <a:pPr algn="ctr" rtl="0"/>
            <a:r>
              <a:rPr lang="en" sz="1200" dirty="0">
                <a:solidFill>
                  <a:schemeClr val="bg1"/>
                </a:solidFill>
              </a:rPr>
              <a:t>beds</a:t>
            </a:r>
          </a:p>
        </p:txBody>
      </p:sp>
      <p:sp>
        <p:nvSpPr>
          <p:cNvPr id="20" name="TextBox 19">
            <a:extLst>
              <a:ext uri="{FF2B5EF4-FFF2-40B4-BE49-F238E27FC236}">
                <a16:creationId xmlns:a16="http://schemas.microsoft.com/office/drawing/2014/main" id="{035E68E5-19A8-44F9-B459-E6F6E089FCDF}"/>
              </a:ext>
            </a:extLst>
          </p:cNvPr>
          <p:cNvSpPr txBox="1"/>
          <p:nvPr/>
        </p:nvSpPr>
        <p:spPr>
          <a:xfrm>
            <a:off x="5745097" y="3526295"/>
            <a:ext cx="1550502" cy="185692"/>
          </a:xfrm>
          <a:prstGeom prst="rect">
            <a:avLst/>
          </a:prstGeom>
          <a:solidFill>
            <a:srgbClr val="38CFC5"/>
          </a:solidFill>
        </p:spPr>
        <p:txBody>
          <a:bodyPr wrap="square" lIns="0" tIns="0" rIns="0" bIns="0" rtlCol="0" anchor="ctr">
            <a:noAutofit/>
          </a:bodyPr>
          <a:lstStyle/>
          <a:p>
            <a:pPr algn="ctr" rtl="0"/>
            <a:r>
              <a:rPr lang="en" sz="1200" dirty="0">
                <a:solidFill>
                  <a:schemeClr val="bg1"/>
                </a:solidFill>
              </a:rPr>
              <a:t>blankets and pillows</a:t>
            </a:r>
          </a:p>
        </p:txBody>
      </p:sp>
      <p:sp>
        <p:nvSpPr>
          <p:cNvPr id="22" name="TextBox 21">
            <a:extLst>
              <a:ext uri="{FF2B5EF4-FFF2-40B4-BE49-F238E27FC236}">
                <a16:creationId xmlns:a16="http://schemas.microsoft.com/office/drawing/2014/main" id="{A555448F-8776-4D85-B034-1CF129A89519}"/>
              </a:ext>
            </a:extLst>
          </p:cNvPr>
          <p:cNvSpPr txBox="1"/>
          <p:nvPr/>
        </p:nvSpPr>
        <p:spPr>
          <a:xfrm>
            <a:off x="976048" y="4105936"/>
            <a:ext cx="4046941" cy="574877"/>
          </a:xfrm>
          <a:prstGeom prst="rect">
            <a:avLst/>
          </a:prstGeom>
          <a:solidFill>
            <a:srgbClr val="FFFFFF"/>
          </a:solidFill>
        </p:spPr>
        <p:txBody>
          <a:bodyPr wrap="square" rtlCol="0" anchor="ctr">
            <a:noAutofit/>
          </a:bodyPr>
          <a:lstStyle/>
          <a:p>
            <a:pPr rtl="0"/>
            <a:r>
              <a:rPr lang="en" sz="1050" dirty="0">
                <a:solidFill>
                  <a:schemeClr val="tx1">
                    <a:lumMod val="75000"/>
                    <a:lumOff val="25000"/>
                  </a:schemeClr>
                </a:solidFill>
              </a:rPr>
              <a:t>Vertically integrated manufacturing with direct primary and spare parts production</a:t>
            </a:r>
          </a:p>
        </p:txBody>
      </p:sp>
      <p:sp>
        <p:nvSpPr>
          <p:cNvPr id="23" name="TextBox 22">
            <a:extLst>
              <a:ext uri="{FF2B5EF4-FFF2-40B4-BE49-F238E27FC236}">
                <a16:creationId xmlns:a16="http://schemas.microsoft.com/office/drawing/2014/main" id="{926BFDA2-C8E2-4759-9438-E086267AA472}"/>
              </a:ext>
            </a:extLst>
          </p:cNvPr>
          <p:cNvSpPr txBox="1"/>
          <p:nvPr/>
        </p:nvSpPr>
        <p:spPr>
          <a:xfrm>
            <a:off x="976049" y="4704511"/>
            <a:ext cx="3684432" cy="574877"/>
          </a:xfrm>
          <a:prstGeom prst="rect">
            <a:avLst/>
          </a:prstGeom>
          <a:solidFill>
            <a:srgbClr val="FFFFFF"/>
          </a:solidFill>
        </p:spPr>
        <p:txBody>
          <a:bodyPr wrap="square" rtlCol="0" anchor="ctr">
            <a:noAutofit/>
          </a:bodyPr>
          <a:lstStyle/>
          <a:p>
            <a:pPr rtl="0"/>
            <a:r>
              <a:rPr lang="en" sz="1050">
                <a:solidFill>
                  <a:schemeClr val="tx1">
                    <a:lumMod val="75000"/>
                    <a:lumOff val="25000"/>
                  </a:schemeClr>
                </a:solidFill>
              </a:rPr>
              <a:t>9 manufacturing areas located in Kovrov, Vladimir and Novosibirsk</a:t>
            </a:r>
          </a:p>
        </p:txBody>
      </p:sp>
      <p:sp>
        <p:nvSpPr>
          <p:cNvPr id="24" name="TextBox 23">
            <a:extLst>
              <a:ext uri="{FF2B5EF4-FFF2-40B4-BE49-F238E27FC236}">
                <a16:creationId xmlns:a16="http://schemas.microsoft.com/office/drawing/2014/main" id="{86889ED5-0377-4E42-8B1B-C683305F8441}"/>
              </a:ext>
            </a:extLst>
          </p:cNvPr>
          <p:cNvSpPr txBox="1"/>
          <p:nvPr/>
        </p:nvSpPr>
        <p:spPr>
          <a:xfrm>
            <a:off x="976049" y="5284036"/>
            <a:ext cx="2849192" cy="574877"/>
          </a:xfrm>
          <a:prstGeom prst="rect">
            <a:avLst/>
          </a:prstGeom>
          <a:solidFill>
            <a:srgbClr val="FFFFFF"/>
          </a:solidFill>
        </p:spPr>
        <p:txBody>
          <a:bodyPr wrap="square" rtlCol="0" anchor="ctr">
            <a:noAutofit/>
          </a:bodyPr>
          <a:lstStyle/>
          <a:p>
            <a:pPr rtl="0"/>
            <a:r>
              <a:rPr lang="en" sz="1050">
                <a:solidFill>
                  <a:schemeClr val="tx1">
                    <a:lumMod val="75000"/>
                    <a:lumOff val="25000"/>
                  </a:schemeClr>
                </a:solidFill>
              </a:rPr>
              <a:t>Headcount of production employees exceeds 4,000.</a:t>
            </a:r>
          </a:p>
        </p:txBody>
      </p:sp>
      <p:sp>
        <p:nvSpPr>
          <p:cNvPr id="25" name="TextBox 24">
            <a:extLst>
              <a:ext uri="{FF2B5EF4-FFF2-40B4-BE49-F238E27FC236}">
                <a16:creationId xmlns:a16="http://schemas.microsoft.com/office/drawing/2014/main" id="{A9264A1A-7F01-4EE5-94CD-53F62CC66D19}"/>
              </a:ext>
            </a:extLst>
          </p:cNvPr>
          <p:cNvSpPr txBox="1"/>
          <p:nvPr/>
        </p:nvSpPr>
        <p:spPr>
          <a:xfrm>
            <a:off x="976049" y="5904754"/>
            <a:ext cx="3169232" cy="574877"/>
          </a:xfrm>
          <a:prstGeom prst="rect">
            <a:avLst/>
          </a:prstGeom>
          <a:solidFill>
            <a:srgbClr val="FFFFFF"/>
          </a:solidFill>
        </p:spPr>
        <p:txBody>
          <a:bodyPr wrap="square" rtlCol="0" anchor="ctr">
            <a:noAutofit/>
          </a:bodyPr>
          <a:lstStyle/>
          <a:p>
            <a:pPr rtl="0"/>
            <a:r>
              <a:rPr lang="en" sz="1050">
                <a:solidFill>
                  <a:schemeClr val="tx1">
                    <a:lumMod val="75000"/>
                    <a:lumOff val="25000"/>
                  </a:schemeClr>
                </a:solidFill>
              </a:rPr>
              <a:t>IWAY and QWAY are certified according to the IKEA International Standard</a:t>
            </a:r>
          </a:p>
        </p:txBody>
      </p:sp>
      <p:sp>
        <p:nvSpPr>
          <p:cNvPr id="26" name="TextBox 25">
            <a:extLst>
              <a:ext uri="{FF2B5EF4-FFF2-40B4-BE49-F238E27FC236}">
                <a16:creationId xmlns:a16="http://schemas.microsoft.com/office/drawing/2014/main" id="{B03312BD-CEF6-4FF0-9C07-BF94D3CDE813}"/>
              </a:ext>
            </a:extLst>
          </p:cNvPr>
          <p:cNvSpPr txBox="1"/>
          <p:nvPr/>
        </p:nvSpPr>
        <p:spPr>
          <a:xfrm>
            <a:off x="748767" y="3123445"/>
            <a:ext cx="1577973" cy="442177"/>
          </a:xfrm>
          <a:prstGeom prst="rect">
            <a:avLst/>
          </a:prstGeom>
          <a:solidFill>
            <a:srgbClr val="38CFC5"/>
          </a:solidFill>
        </p:spPr>
        <p:txBody>
          <a:bodyPr wrap="square" lIns="0" tIns="0" rIns="0" bIns="0" rtlCol="0" anchor="ctr">
            <a:noAutofit/>
          </a:bodyPr>
          <a:lstStyle/>
          <a:p>
            <a:pPr algn="ctr" rtl="0"/>
            <a:r>
              <a:rPr lang="ru-RU" sz="2400" dirty="0" smtClean="0">
                <a:solidFill>
                  <a:schemeClr val="bg1"/>
                </a:solidFill>
              </a:rPr>
              <a:t>1,900,000</a:t>
            </a:r>
            <a:endParaRPr lang="en" sz="2400" dirty="0">
              <a:solidFill>
                <a:schemeClr val="bg1"/>
              </a:solidFill>
            </a:endParaRPr>
          </a:p>
        </p:txBody>
      </p:sp>
      <p:sp>
        <p:nvSpPr>
          <p:cNvPr id="27" name="TextBox 26">
            <a:extLst>
              <a:ext uri="{FF2B5EF4-FFF2-40B4-BE49-F238E27FC236}">
                <a16:creationId xmlns:a16="http://schemas.microsoft.com/office/drawing/2014/main" id="{B03312BD-CEF6-4FF0-9C07-BF94D3CDE813}"/>
              </a:ext>
            </a:extLst>
          </p:cNvPr>
          <p:cNvSpPr txBox="1"/>
          <p:nvPr/>
        </p:nvSpPr>
        <p:spPr>
          <a:xfrm>
            <a:off x="2557951" y="3141555"/>
            <a:ext cx="1577973" cy="377293"/>
          </a:xfrm>
          <a:prstGeom prst="rect">
            <a:avLst/>
          </a:prstGeom>
          <a:solidFill>
            <a:srgbClr val="38CFC5"/>
          </a:solidFill>
        </p:spPr>
        <p:txBody>
          <a:bodyPr wrap="square" lIns="0" tIns="0" rIns="0" bIns="0" rtlCol="0" anchor="ctr">
            <a:noAutofit/>
          </a:bodyPr>
          <a:lstStyle/>
          <a:p>
            <a:pPr algn="ctr" rtl="0"/>
            <a:r>
              <a:rPr lang="ru-RU" sz="2400" dirty="0" smtClean="0">
                <a:solidFill>
                  <a:schemeClr val="bg1"/>
                </a:solidFill>
              </a:rPr>
              <a:t>82,000</a:t>
            </a:r>
            <a:endParaRPr lang="en" sz="2400" dirty="0">
              <a:solidFill>
                <a:schemeClr val="bg1"/>
              </a:solidFill>
            </a:endParaRPr>
          </a:p>
        </p:txBody>
      </p:sp>
      <p:sp>
        <p:nvSpPr>
          <p:cNvPr id="28" name="TextBox 27">
            <a:extLst>
              <a:ext uri="{FF2B5EF4-FFF2-40B4-BE49-F238E27FC236}">
                <a16:creationId xmlns:a16="http://schemas.microsoft.com/office/drawing/2014/main" id="{B03312BD-CEF6-4FF0-9C07-BF94D3CDE813}"/>
              </a:ext>
            </a:extLst>
          </p:cNvPr>
          <p:cNvSpPr txBox="1"/>
          <p:nvPr/>
        </p:nvSpPr>
        <p:spPr>
          <a:xfrm>
            <a:off x="4095528" y="3149101"/>
            <a:ext cx="1577973" cy="377293"/>
          </a:xfrm>
          <a:prstGeom prst="rect">
            <a:avLst/>
          </a:prstGeom>
          <a:solidFill>
            <a:srgbClr val="38CFC5"/>
          </a:solidFill>
        </p:spPr>
        <p:txBody>
          <a:bodyPr wrap="square" lIns="0" tIns="0" rIns="0" bIns="0" rtlCol="0" anchor="ctr">
            <a:noAutofit/>
          </a:bodyPr>
          <a:lstStyle/>
          <a:p>
            <a:pPr algn="ctr" rtl="0"/>
            <a:r>
              <a:rPr lang="ru-RU" sz="2400" dirty="0" smtClean="0">
                <a:solidFill>
                  <a:schemeClr val="bg1"/>
                </a:solidFill>
              </a:rPr>
              <a:t>171,000</a:t>
            </a:r>
            <a:endParaRPr lang="en" sz="2400" dirty="0">
              <a:solidFill>
                <a:schemeClr val="bg1"/>
              </a:solidFill>
            </a:endParaRPr>
          </a:p>
        </p:txBody>
      </p:sp>
      <p:sp>
        <p:nvSpPr>
          <p:cNvPr id="29" name="TextBox 28">
            <a:extLst>
              <a:ext uri="{FF2B5EF4-FFF2-40B4-BE49-F238E27FC236}">
                <a16:creationId xmlns:a16="http://schemas.microsoft.com/office/drawing/2014/main" id="{B03312BD-CEF6-4FF0-9C07-BF94D3CDE813}"/>
              </a:ext>
            </a:extLst>
          </p:cNvPr>
          <p:cNvSpPr txBox="1"/>
          <p:nvPr/>
        </p:nvSpPr>
        <p:spPr>
          <a:xfrm>
            <a:off x="5805124" y="3156646"/>
            <a:ext cx="1577973" cy="377293"/>
          </a:xfrm>
          <a:prstGeom prst="rect">
            <a:avLst/>
          </a:prstGeom>
          <a:solidFill>
            <a:srgbClr val="38CFC5"/>
          </a:solidFill>
        </p:spPr>
        <p:txBody>
          <a:bodyPr wrap="square" lIns="0" tIns="0" rIns="0" bIns="0" rtlCol="0" anchor="ctr">
            <a:noAutofit/>
          </a:bodyPr>
          <a:lstStyle/>
          <a:p>
            <a:pPr algn="ctr" rtl="0"/>
            <a:r>
              <a:rPr lang="ru-RU" sz="2400" dirty="0" smtClean="0">
                <a:solidFill>
                  <a:schemeClr val="bg1"/>
                </a:solidFill>
              </a:rPr>
              <a:t>970,000</a:t>
            </a:r>
            <a:endParaRPr lang="en" sz="2400" dirty="0">
              <a:solidFill>
                <a:schemeClr val="bg1"/>
              </a:solidFill>
            </a:endParaRPr>
          </a:p>
        </p:txBody>
      </p:sp>
    </p:spTree>
    <p:extLst>
      <p:ext uri="{BB962C8B-B14F-4D97-AF65-F5344CB8AC3E}">
        <p14:creationId xmlns:p14="http://schemas.microsoft.com/office/powerpoint/2010/main" val="3985278716"/>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Овал 11"/>
          <p:cNvSpPr/>
          <p:nvPr/>
        </p:nvSpPr>
        <p:spPr>
          <a:xfrm>
            <a:off x="-1713591" y="3114215"/>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6" name="Овал 11"/>
          <p:cNvSpPr/>
          <p:nvPr/>
        </p:nvSpPr>
        <p:spPr>
          <a:xfrm flipH="1">
            <a:off x="11404305" y="1352353"/>
            <a:ext cx="4343842" cy="5821030"/>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7" name="Овал 11"/>
          <p:cNvSpPr/>
          <p:nvPr/>
        </p:nvSpPr>
        <p:spPr>
          <a:xfrm rot="18000000" flipH="1">
            <a:off x="8990207" y="-2256792"/>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6337118" y="5057619"/>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9" name="TextBox 1"/>
          <p:cNvSpPr txBox="1"/>
          <p:nvPr/>
        </p:nvSpPr>
        <p:spPr>
          <a:xfrm>
            <a:off x="155578" y="186059"/>
            <a:ext cx="10217699" cy="7078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Products and Services</a:t>
            </a:r>
          </a:p>
          <a:p>
            <a:pPr rtl="0"/>
            <a:endParaRPr sz="2000" dirty="0"/>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920241" y="302696"/>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pic>
        <p:nvPicPr>
          <p:cNvPr id="25" name="Picture 4" descr="G:\Den4ik\11 Апрель\13 Лера патрикеева\6 Презентация\серв центр.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8041" y="5061323"/>
            <a:ext cx="586306" cy="58630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G:\Den4ik\11 Апрель\13 Лера патрикеева\6 Презентация\склады.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795" y="5124484"/>
            <a:ext cx="553738" cy="5537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G:\Den4ik\11 Апрель\13 Лера патрикеева\6 Презентация\матрица.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9451" y="5143430"/>
            <a:ext cx="568787" cy="5687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G:\Den4ik\11 Апрель\13 Лера патрикеева\6 Презентация\авто.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0289" y="5143430"/>
            <a:ext cx="626798" cy="501203"/>
          </a:xfrm>
          <a:prstGeom prst="rect">
            <a:avLst/>
          </a:prstGeom>
          <a:noFill/>
          <a:extLst>
            <a:ext uri="{909E8E84-426E-40DD-AFC4-6F175D3DCCD1}">
              <a14:hiddenFill xmlns:a14="http://schemas.microsoft.com/office/drawing/2010/main">
                <a:solidFill>
                  <a:srgbClr val="FFFFFF"/>
                </a:solidFill>
              </a14:hiddenFill>
            </a:ext>
          </a:extLst>
        </p:spPr>
      </p:pic>
      <p:sp>
        <p:nvSpPr>
          <p:cNvPr id="29" name="Прямоугольник 28"/>
          <p:cNvSpPr/>
          <p:nvPr/>
        </p:nvSpPr>
        <p:spPr>
          <a:xfrm>
            <a:off x="1758112" y="5838616"/>
            <a:ext cx="948657" cy="584775"/>
          </a:xfrm>
          <a:prstGeom prst="rect">
            <a:avLst/>
          </a:prstGeom>
        </p:spPr>
        <p:txBody>
          <a:bodyPr wrap="square" rtlCol="0">
            <a:spAutoFit/>
          </a:bodyPr>
          <a:lstStyle/>
          <a:p>
            <a:pPr algn="ctr" rtl="0"/>
            <a:r>
              <a:rPr lang="en" sz="800">
                <a:solidFill>
                  <a:schemeClr val="tx1">
                    <a:lumMod val="75000"/>
                    <a:lumOff val="25000"/>
                  </a:schemeClr>
                </a:solidFill>
              </a:rPr>
              <a:t>Drawing up and maintaining the stock matrix</a:t>
            </a:r>
          </a:p>
        </p:txBody>
      </p:sp>
      <p:sp>
        <p:nvSpPr>
          <p:cNvPr id="30" name="Прямоугольник 29"/>
          <p:cNvSpPr/>
          <p:nvPr/>
        </p:nvSpPr>
        <p:spPr>
          <a:xfrm>
            <a:off x="4732674" y="5838616"/>
            <a:ext cx="842028" cy="338554"/>
          </a:xfrm>
          <a:prstGeom prst="rect">
            <a:avLst/>
          </a:prstGeom>
        </p:spPr>
        <p:txBody>
          <a:bodyPr wrap="square" rtlCol="0">
            <a:spAutoFit/>
          </a:bodyPr>
          <a:lstStyle/>
          <a:p>
            <a:pPr algn="ctr" rtl="0"/>
            <a:r>
              <a:rPr lang="en" sz="800" dirty="0">
                <a:solidFill>
                  <a:schemeClr val="tx1">
                    <a:lumMod val="75000"/>
                    <a:lumOff val="25000"/>
                  </a:schemeClr>
                </a:solidFill>
              </a:rPr>
              <a:t>Corporate car fleet</a:t>
            </a:r>
          </a:p>
        </p:txBody>
      </p:sp>
      <p:sp>
        <p:nvSpPr>
          <p:cNvPr id="31" name="Прямоугольник 30"/>
          <p:cNvSpPr/>
          <p:nvPr/>
        </p:nvSpPr>
        <p:spPr>
          <a:xfrm>
            <a:off x="2693039" y="5838616"/>
            <a:ext cx="1123684" cy="461665"/>
          </a:xfrm>
          <a:prstGeom prst="rect">
            <a:avLst/>
          </a:prstGeom>
        </p:spPr>
        <p:txBody>
          <a:bodyPr wrap="square" rtlCol="0">
            <a:spAutoFit/>
          </a:bodyPr>
          <a:lstStyle/>
          <a:p>
            <a:pPr algn="ctr" rtl="0"/>
            <a:r>
              <a:rPr lang="en" sz="800" dirty="0">
                <a:solidFill>
                  <a:schemeClr val="tx1">
                    <a:lumMod val="75000"/>
                    <a:lumOff val="25000"/>
                  </a:schemeClr>
                </a:solidFill>
              </a:rPr>
              <a:t>Automated order recording system</a:t>
            </a:r>
          </a:p>
        </p:txBody>
      </p:sp>
      <p:sp>
        <p:nvSpPr>
          <p:cNvPr id="32" name="Прямоугольник 31"/>
          <p:cNvSpPr/>
          <p:nvPr/>
        </p:nvSpPr>
        <p:spPr>
          <a:xfrm>
            <a:off x="3616709" y="5838616"/>
            <a:ext cx="1265170" cy="584775"/>
          </a:xfrm>
          <a:prstGeom prst="rect">
            <a:avLst/>
          </a:prstGeom>
        </p:spPr>
        <p:txBody>
          <a:bodyPr wrap="square" rtlCol="0">
            <a:spAutoFit/>
          </a:bodyPr>
          <a:lstStyle/>
          <a:p>
            <a:pPr algn="ctr" rtl="0"/>
            <a:r>
              <a:rPr lang="en" sz="800">
                <a:solidFill>
                  <a:schemeClr val="tx1">
                    <a:lumMod val="75000"/>
                    <a:lumOff val="25000"/>
                  </a:schemeClr>
                </a:solidFill>
              </a:rPr>
              <a:t>Service Desk to provide support at all stages of shipment</a:t>
            </a:r>
          </a:p>
        </p:txBody>
      </p:sp>
      <p:pic>
        <p:nvPicPr>
          <p:cNvPr id="33" name="Picture 3" descr="G:\Den4ik\11 Апрель\13 Лера патрикеева\6 Презентация\автомат сис.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96929" y="5112205"/>
            <a:ext cx="380473" cy="550276"/>
          </a:xfrm>
          <a:prstGeom prst="rect">
            <a:avLst/>
          </a:prstGeom>
          <a:noFill/>
          <a:extLst>
            <a:ext uri="{909E8E84-426E-40DD-AFC4-6F175D3DCCD1}">
              <a14:hiddenFill xmlns:a14="http://schemas.microsoft.com/office/drawing/2010/main">
                <a:solidFill>
                  <a:srgbClr val="FFFFFF"/>
                </a:solidFill>
              </a14:hiddenFill>
            </a:ext>
          </a:extLst>
        </p:spPr>
      </p:pic>
      <p:sp>
        <p:nvSpPr>
          <p:cNvPr id="35" name="Прямоугольник 34"/>
          <p:cNvSpPr/>
          <p:nvPr/>
        </p:nvSpPr>
        <p:spPr>
          <a:xfrm>
            <a:off x="521110" y="5838616"/>
            <a:ext cx="1237002" cy="461665"/>
          </a:xfrm>
          <a:prstGeom prst="rect">
            <a:avLst/>
          </a:prstGeom>
        </p:spPr>
        <p:txBody>
          <a:bodyPr wrap="square" rtlCol="0">
            <a:spAutoFit/>
          </a:bodyPr>
          <a:lstStyle/>
          <a:p>
            <a:pPr algn="ctr" rtl="0"/>
            <a:r>
              <a:rPr lang="en" sz="800">
                <a:solidFill>
                  <a:schemeClr val="tx1">
                    <a:lumMod val="75000"/>
                    <a:lumOff val="25000"/>
                  </a:schemeClr>
                </a:solidFill>
              </a:rPr>
              <a:t>More than 40 regional warehouses with goods always on stock</a:t>
            </a:r>
            <a:endParaRPr lang="ru-RU" sz="800" b="1" dirty="0"/>
          </a:p>
        </p:txBody>
      </p:sp>
      <p:sp>
        <p:nvSpPr>
          <p:cNvPr id="36" name="TextBox 35"/>
          <p:cNvSpPr txBox="1"/>
          <p:nvPr/>
        </p:nvSpPr>
        <p:spPr>
          <a:xfrm>
            <a:off x="478441" y="2404335"/>
            <a:ext cx="2559342" cy="1169551"/>
          </a:xfrm>
          <a:prstGeom prst="rect">
            <a:avLst/>
          </a:prstGeom>
          <a:noFill/>
        </p:spPr>
        <p:txBody>
          <a:bodyPr wrap="square" rtlCol="0">
            <a:spAutoFit/>
          </a:bodyPr>
          <a:lstStyle/>
          <a:p>
            <a:pPr rtl="0"/>
            <a:r>
              <a:rPr lang="en" sz="1400" b="1" dirty="0">
                <a:solidFill>
                  <a:srgbClr val="27979D"/>
                </a:solidFill>
              </a:rPr>
              <a:t>In-house quality laboratory</a:t>
            </a:r>
          </a:p>
          <a:p>
            <a:r>
              <a:rPr lang="en" sz="1400" dirty="0">
                <a:solidFill>
                  <a:schemeClr val="tx1">
                    <a:lumMod val="75000"/>
                    <a:lumOff val="25000"/>
                  </a:schemeClr>
                </a:solidFill>
              </a:rPr>
              <a:t>The only laboratory in Russia where </a:t>
            </a:r>
            <a:r>
              <a:rPr lang="en-US" sz="1400" dirty="0">
                <a:solidFill>
                  <a:schemeClr val="tx1">
                    <a:lumMod val="75000"/>
                    <a:lumOff val="25000"/>
                  </a:schemeClr>
                </a:solidFill>
              </a:rPr>
              <a:t>mattresses are tested</a:t>
            </a:r>
          </a:p>
          <a:p>
            <a:r>
              <a:rPr lang="en-US" sz="1400" dirty="0">
                <a:solidFill>
                  <a:schemeClr val="tx1">
                    <a:lumMod val="75000"/>
                    <a:lumOff val="25000"/>
                  </a:schemeClr>
                </a:solidFill>
              </a:rPr>
              <a:t>for strength, durability and</a:t>
            </a:r>
          </a:p>
          <a:p>
            <a:r>
              <a:rPr lang="en-US" sz="1400" dirty="0">
                <a:solidFill>
                  <a:schemeClr val="tx1">
                    <a:lumMod val="75000"/>
                    <a:lumOff val="25000"/>
                  </a:schemeClr>
                </a:solidFill>
              </a:rPr>
              <a:t>other </a:t>
            </a:r>
            <a:r>
              <a:rPr lang="en-US" sz="1400" dirty="0" smtClean="0">
                <a:solidFill>
                  <a:schemeClr val="tx1">
                    <a:lumMod val="75000"/>
                    <a:lumOff val="25000"/>
                  </a:schemeClr>
                </a:solidFill>
              </a:rPr>
              <a:t>parameters</a:t>
            </a:r>
            <a:r>
              <a:rPr lang="en" sz="1400" dirty="0" smtClean="0">
                <a:solidFill>
                  <a:schemeClr val="tx1">
                    <a:lumMod val="75000"/>
                    <a:lumOff val="25000"/>
                  </a:schemeClr>
                </a:solidFill>
              </a:rPr>
              <a:t>. </a:t>
            </a:r>
            <a:endParaRPr lang="en" sz="1400" dirty="0">
              <a:solidFill>
                <a:schemeClr val="tx1">
                  <a:lumMod val="75000"/>
                  <a:lumOff val="25000"/>
                </a:schemeClr>
              </a:solidFill>
            </a:endParaRPr>
          </a:p>
        </p:txBody>
      </p:sp>
      <p:sp>
        <p:nvSpPr>
          <p:cNvPr id="37" name="TextBox 36"/>
          <p:cNvSpPr txBox="1"/>
          <p:nvPr/>
        </p:nvSpPr>
        <p:spPr>
          <a:xfrm>
            <a:off x="3571120" y="2360549"/>
            <a:ext cx="2618838" cy="2031325"/>
          </a:xfrm>
          <a:prstGeom prst="rect">
            <a:avLst/>
          </a:prstGeom>
          <a:noFill/>
        </p:spPr>
        <p:txBody>
          <a:bodyPr wrap="square" rtlCol="0">
            <a:spAutoFit/>
          </a:bodyPr>
          <a:lstStyle/>
          <a:p>
            <a:pPr rtl="0"/>
            <a:r>
              <a:rPr lang="en" sz="1400" b="1" dirty="0">
                <a:solidFill>
                  <a:srgbClr val="27979D"/>
                </a:solidFill>
              </a:rPr>
              <a:t>Research in the field of somnology</a:t>
            </a:r>
          </a:p>
          <a:p>
            <a:r>
              <a:rPr lang="en-US" sz="1400" dirty="0">
                <a:solidFill>
                  <a:schemeClr val="tx1">
                    <a:lumMod val="75000"/>
                    <a:lumOff val="25000"/>
                  </a:schemeClr>
                </a:solidFill>
              </a:rPr>
              <a:t>Together with doctors, we </a:t>
            </a:r>
            <a:r>
              <a:rPr lang="en-US" sz="1400" dirty="0" smtClean="0">
                <a:solidFill>
                  <a:schemeClr val="tx1">
                    <a:lumMod val="75000"/>
                    <a:lumOff val="25000"/>
                  </a:schemeClr>
                </a:solidFill>
              </a:rPr>
              <a:t>study the </a:t>
            </a:r>
            <a:r>
              <a:rPr lang="en-US" sz="1400" dirty="0">
                <a:solidFill>
                  <a:schemeClr val="tx1">
                    <a:lumMod val="75000"/>
                    <a:lumOff val="25000"/>
                  </a:schemeClr>
                </a:solidFill>
              </a:rPr>
              <a:t>influence of sleep on </a:t>
            </a:r>
            <a:r>
              <a:rPr lang="en-US" sz="1400" dirty="0" smtClean="0">
                <a:solidFill>
                  <a:schemeClr val="tx1">
                    <a:lumMod val="75000"/>
                    <a:lumOff val="25000"/>
                  </a:schemeClr>
                </a:solidFill>
              </a:rPr>
              <a:t>human health </a:t>
            </a:r>
            <a:r>
              <a:rPr lang="en-US" sz="1400" dirty="0">
                <a:solidFill>
                  <a:schemeClr val="tx1">
                    <a:lumMod val="75000"/>
                    <a:lumOff val="25000"/>
                  </a:schemeClr>
                </a:solidFill>
              </a:rPr>
              <a:t>and the quality of </a:t>
            </a:r>
            <a:r>
              <a:rPr lang="en-US" sz="1400" dirty="0" smtClean="0">
                <a:solidFill>
                  <a:schemeClr val="tx1">
                    <a:lumMod val="75000"/>
                    <a:lumOff val="25000"/>
                  </a:schemeClr>
                </a:solidFill>
              </a:rPr>
              <a:t>life. This </a:t>
            </a:r>
            <a:r>
              <a:rPr lang="en-US" sz="1400" dirty="0">
                <a:solidFill>
                  <a:schemeClr val="tx1">
                    <a:lumMod val="75000"/>
                    <a:lumOff val="25000"/>
                  </a:schemeClr>
                </a:solidFill>
              </a:rPr>
              <a:t>research is considered </a:t>
            </a:r>
            <a:r>
              <a:rPr lang="en-US" sz="1400" dirty="0" smtClean="0">
                <a:solidFill>
                  <a:schemeClr val="tx1">
                    <a:lumMod val="75000"/>
                    <a:lumOff val="25000"/>
                  </a:schemeClr>
                </a:solidFill>
              </a:rPr>
              <a:t>when manufacturing </a:t>
            </a:r>
            <a:r>
              <a:rPr lang="en-US" sz="1400" dirty="0">
                <a:solidFill>
                  <a:schemeClr val="tx1">
                    <a:lumMod val="75000"/>
                    <a:lumOff val="25000"/>
                  </a:schemeClr>
                </a:solidFill>
              </a:rPr>
              <a:t>goods </a:t>
            </a:r>
            <a:r>
              <a:rPr lang="en-US" sz="1400" dirty="0" smtClean="0">
                <a:solidFill>
                  <a:schemeClr val="tx1">
                    <a:lumMod val="75000"/>
                    <a:lumOff val="25000"/>
                  </a:schemeClr>
                </a:solidFill>
              </a:rPr>
              <a:t>for healthy sleep</a:t>
            </a:r>
            <a:r>
              <a:rPr lang="en-US" sz="1400" dirty="0">
                <a:solidFill>
                  <a:schemeClr val="tx1">
                    <a:lumMod val="75000"/>
                    <a:lumOff val="25000"/>
                  </a:schemeClr>
                </a:solidFill>
              </a:rPr>
              <a:t>.</a:t>
            </a:r>
            <a:endParaRPr lang="en" sz="1400" dirty="0">
              <a:solidFill>
                <a:schemeClr val="tx1">
                  <a:lumMod val="75000"/>
                  <a:lumOff val="25000"/>
                </a:schemeClr>
              </a:solidFill>
            </a:endParaRPr>
          </a:p>
        </p:txBody>
      </p:sp>
      <p:sp>
        <p:nvSpPr>
          <p:cNvPr id="38" name="TextBox 37"/>
          <p:cNvSpPr txBox="1"/>
          <p:nvPr/>
        </p:nvSpPr>
        <p:spPr>
          <a:xfrm>
            <a:off x="6633384" y="2321096"/>
            <a:ext cx="2756431" cy="1600438"/>
          </a:xfrm>
          <a:prstGeom prst="rect">
            <a:avLst/>
          </a:prstGeom>
          <a:noFill/>
        </p:spPr>
        <p:txBody>
          <a:bodyPr wrap="square" rtlCol="0">
            <a:spAutoFit/>
          </a:bodyPr>
          <a:lstStyle/>
          <a:p>
            <a:pPr rtl="0"/>
            <a:r>
              <a:rPr lang="en" sz="1400" b="1" dirty="0">
                <a:solidFill>
                  <a:srgbClr val="27979D"/>
                </a:solidFill>
              </a:rPr>
              <a:t>Researches</a:t>
            </a:r>
            <a:r>
              <a:rPr lang="en" sz="1400" b="1" cap="all" dirty="0">
                <a:solidFill>
                  <a:srgbClr val="27979D"/>
                </a:solidFill>
              </a:rPr>
              <a:t> </a:t>
            </a:r>
            <a:r>
              <a:rPr lang="en" sz="1400" b="1" dirty="0">
                <a:solidFill>
                  <a:srgbClr val="27979D"/>
                </a:solidFill>
              </a:rPr>
              <a:t>of consumer preferences</a:t>
            </a:r>
            <a:r>
              <a:rPr lang="en" sz="1400" cap="all" dirty="0">
                <a:solidFill>
                  <a:srgbClr val="27979D"/>
                </a:solidFill>
              </a:rPr>
              <a:t> </a:t>
            </a:r>
          </a:p>
          <a:p>
            <a:r>
              <a:rPr lang="en-US" sz="1400" dirty="0">
                <a:solidFill>
                  <a:schemeClr val="tx1">
                    <a:lumMod val="75000"/>
                    <a:lumOff val="25000"/>
                  </a:schemeClr>
                </a:solidFill>
              </a:rPr>
              <a:t>Regular marketing research allows offering the customer individual integrated solutions for comfortable and healthy sleep.</a:t>
            </a:r>
            <a:endParaRPr lang="en" sz="1400" dirty="0">
              <a:solidFill>
                <a:schemeClr val="tx1">
                  <a:lumMod val="75000"/>
                  <a:lumOff val="25000"/>
                </a:schemeClr>
              </a:solidFill>
            </a:endParaRPr>
          </a:p>
        </p:txBody>
      </p:sp>
      <p:pic>
        <p:nvPicPr>
          <p:cNvPr id="5122" name="Picture 2" descr="C:\Users\ASUS\Desktop\презентация халяль азбука мебели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5549" y="776670"/>
            <a:ext cx="9493896" cy="1325322"/>
          </a:xfrm>
          <a:prstGeom prst="rect">
            <a:avLst/>
          </a:prstGeom>
          <a:noFill/>
          <a:extLst>
            <a:ext uri="{909E8E84-426E-40DD-AFC4-6F175D3DCCD1}">
              <a14:hiddenFill xmlns:a14="http://schemas.microsoft.com/office/drawing/2010/main">
                <a:solidFill>
                  <a:srgbClr val="FFFFFF"/>
                </a:solidFill>
              </a14:hiddenFill>
            </a:ext>
          </a:extLst>
        </p:spPr>
      </p:pic>
      <p:sp>
        <p:nvSpPr>
          <p:cNvPr id="41" name="Прямоугольник 82"/>
          <p:cNvSpPr/>
          <p:nvPr/>
        </p:nvSpPr>
        <p:spPr>
          <a:xfrm flipV="1">
            <a:off x="-1" y="4671631"/>
            <a:ext cx="9493897" cy="62180"/>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pic>
        <p:nvPicPr>
          <p:cNvPr id="512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00903" y="4822358"/>
            <a:ext cx="3240654" cy="1912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Рисунок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sp>
        <p:nvSpPr>
          <p:cNvPr id="2" name="TextBox 1"/>
          <p:cNvSpPr txBox="1"/>
          <p:nvPr/>
        </p:nvSpPr>
        <p:spPr>
          <a:xfrm>
            <a:off x="7418246" y="5407021"/>
            <a:ext cx="925908" cy="4616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smtClean="0">
                <a:ln>
                  <a:noFill/>
                </a:ln>
                <a:solidFill>
                  <a:srgbClr val="38CFC5"/>
                </a:solidFill>
                <a:effectLst/>
                <a:uFillTx/>
                <a:latin typeface="Circe Light"/>
                <a:ea typeface="Circe Light"/>
                <a:cs typeface="Circe Light"/>
                <a:sym typeface="Circe Light"/>
              </a:rPr>
              <a:t>The right </a:t>
            </a:r>
            <a:r>
              <a:rPr kumimoji="0" lang="en-US" sz="800" b="0" i="0" u="none" strike="noStrike" cap="none" spc="0" normalizeH="0" baseline="0" dirty="0" smtClean="0">
                <a:ln>
                  <a:noFill/>
                </a:ln>
                <a:solidFill>
                  <a:schemeClr val="bg1">
                    <a:lumMod val="65000"/>
                  </a:schemeClr>
                </a:solidFill>
                <a:effectLst/>
                <a:uFillTx/>
                <a:latin typeface="Circe Light"/>
                <a:ea typeface="Circe Light"/>
                <a:cs typeface="Circe Light"/>
                <a:sym typeface="Circe Light"/>
              </a:rPr>
              <a:t>pillow works like a charm</a:t>
            </a:r>
            <a:endParaRPr kumimoji="0" lang="ru-RU" sz="800" b="0" i="0" u="none" strike="noStrike" cap="none" spc="0" normalizeH="0" baseline="0" dirty="0">
              <a:ln>
                <a:noFill/>
              </a:ln>
              <a:solidFill>
                <a:schemeClr val="bg1">
                  <a:lumMod val="65000"/>
                </a:schemeClr>
              </a:solidFill>
              <a:effectLst/>
              <a:uFillTx/>
              <a:latin typeface="Circe Light"/>
              <a:ea typeface="Circe Light"/>
              <a:cs typeface="Circe Light"/>
              <a:sym typeface="Circe Light"/>
            </a:endParaRPr>
          </a:p>
        </p:txBody>
      </p:sp>
    </p:spTree>
    <p:extLst>
      <p:ext uri="{BB962C8B-B14F-4D97-AF65-F5344CB8AC3E}">
        <p14:creationId xmlns:p14="http://schemas.microsoft.com/office/powerpoint/2010/main" val="51073260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Овал 11"/>
          <p:cNvSpPr/>
          <p:nvPr/>
        </p:nvSpPr>
        <p:spPr>
          <a:xfrm>
            <a:off x="-1713591" y="3114215"/>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6" name="Овал 11"/>
          <p:cNvSpPr/>
          <p:nvPr/>
        </p:nvSpPr>
        <p:spPr>
          <a:xfrm flipH="1">
            <a:off x="11404305" y="1352353"/>
            <a:ext cx="4343842" cy="5821030"/>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7" name="Овал 11"/>
          <p:cNvSpPr/>
          <p:nvPr/>
        </p:nvSpPr>
        <p:spPr>
          <a:xfrm rot="18000000" flipH="1">
            <a:off x="8990207" y="-2256792"/>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6337118" y="5057619"/>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9" name="TextBox 1"/>
          <p:cNvSpPr txBox="1"/>
          <p:nvPr/>
        </p:nvSpPr>
        <p:spPr>
          <a:xfrm>
            <a:off x="155578" y="186059"/>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Competitive advantages</a:t>
            </a:r>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815689" y="398514"/>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sp>
        <p:nvSpPr>
          <p:cNvPr id="13" name="TextBox 12"/>
          <p:cNvSpPr txBox="1"/>
          <p:nvPr/>
        </p:nvSpPr>
        <p:spPr>
          <a:xfrm>
            <a:off x="1106600" y="1052044"/>
            <a:ext cx="2903425" cy="5751062"/>
          </a:xfrm>
          <a:prstGeom prst="rect">
            <a:avLst/>
          </a:prstGeom>
          <a:noFill/>
        </p:spPr>
        <p:txBody>
          <a:bodyPr wrap="square" rtlCol="0">
            <a:spAutoFit/>
          </a:bodyPr>
          <a:lstStyle/>
          <a:p>
            <a:pPr rtl="0"/>
            <a:r>
              <a:rPr lang="en" sz="1400" b="1" cap="all" dirty="0">
                <a:solidFill>
                  <a:srgbClr val="189C93"/>
                </a:solidFill>
              </a:rPr>
              <a:t>Unique material combinations </a:t>
            </a:r>
          </a:p>
          <a:p>
            <a:pPr rtl="0"/>
            <a:r>
              <a:rPr lang="en" sz="1244" dirty="0"/>
              <a:t>Use of innovative and time-proven materials.</a:t>
            </a:r>
            <a:endParaRPr lang="en-US" sz="1244" dirty="0"/>
          </a:p>
          <a:p>
            <a:pPr rtl="0"/>
            <a:endParaRPr lang="en-US" sz="1244" dirty="0"/>
          </a:p>
          <a:p>
            <a:pPr rtl="0"/>
            <a:endParaRPr lang="en-US" sz="1200" dirty="0"/>
          </a:p>
          <a:p>
            <a:pPr rtl="0"/>
            <a:endParaRPr lang="ru-RU" sz="1200" dirty="0"/>
          </a:p>
          <a:p>
            <a:pPr rtl="0"/>
            <a:r>
              <a:rPr lang="en" sz="1400" b="1" cap="all" dirty="0">
                <a:solidFill>
                  <a:srgbClr val="189C93"/>
                </a:solidFill>
              </a:rPr>
              <a:t>Vast range of models</a:t>
            </a:r>
          </a:p>
          <a:p>
            <a:pPr rtl="0"/>
            <a:r>
              <a:rPr lang="en" sz="1244" dirty="0">
                <a:solidFill>
                  <a:schemeClr val="tx1">
                    <a:lumMod val="85000"/>
                    <a:lumOff val="15000"/>
                  </a:schemeClr>
                </a:solidFill>
              </a:rPr>
              <a:t>Anyone regardless of occupation, income level, interests or mindset, can find a suitable mattress </a:t>
            </a:r>
            <a:r>
              <a:rPr lang="en" sz="1244" dirty="0" smtClean="0">
                <a:solidFill>
                  <a:schemeClr val="tx1">
                    <a:lumMod val="85000"/>
                    <a:lumOff val="15000"/>
                  </a:schemeClr>
                </a:solidFill>
              </a:rPr>
              <a:t>model</a:t>
            </a:r>
            <a:r>
              <a:rPr lang="ru-RU" sz="1244" dirty="0" smtClean="0">
                <a:solidFill>
                  <a:schemeClr val="tx1">
                    <a:lumMod val="85000"/>
                    <a:lumOff val="15000"/>
                  </a:schemeClr>
                </a:solidFill>
              </a:rPr>
              <a:t>.</a:t>
            </a:r>
            <a:endParaRPr lang="en-US" sz="1244" dirty="0">
              <a:solidFill>
                <a:schemeClr val="tx1">
                  <a:lumMod val="85000"/>
                  <a:lumOff val="15000"/>
                </a:schemeClr>
              </a:solidFill>
            </a:endParaRPr>
          </a:p>
          <a:p>
            <a:pPr rtl="0"/>
            <a:endParaRPr lang="en-US" sz="1244" dirty="0">
              <a:solidFill>
                <a:schemeClr val="tx1">
                  <a:lumMod val="85000"/>
                  <a:lumOff val="15000"/>
                </a:schemeClr>
              </a:solidFill>
            </a:endParaRPr>
          </a:p>
          <a:p>
            <a:pPr rtl="0"/>
            <a:endParaRPr lang="ru-RU" sz="1244" dirty="0">
              <a:solidFill>
                <a:schemeClr val="tx1">
                  <a:lumMod val="85000"/>
                  <a:lumOff val="15000"/>
                </a:schemeClr>
              </a:solidFill>
            </a:endParaRPr>
          </a:p>
          <a:p>
            <a:pPr rtl="0"/>
            <a:endParaRPr lang="ru-RU" sz="1244" dirty="0"/>
          </a:p>
          <a:p>
            <a:pPr rtl="0"/>
            <a:r>
              <a:rPr lang="en" sz="1400" b="1" cap="all" dirty="0">
                <a:solidFill>
                  <a:srgbClr val="189C93"/>
                </a:solidFill>
              </a:rPr>
              <a:t>Comfort and relaxation</a:t>
            </a:r>
          </a:p>
          <a:p>
            <a:pPr rtl="0"/>
            <a:r>
              <a:rPr lang="en" sz="1244" dirty="0"/>
              <a:t>The best indicators of anatomicity, impregnation and comfort systems increase the relaxation effect.</a:t>
            </a:r>
            <a:endParaRPr lang="en-US" sz="1244" dirty="0"/>
          </a:p>
          <a:p>
            <a:pPr rtl="0"/>
            <a:endParaRPr lang="en-US" sz="1244" dirty="0"/>
          </a:p>
          <a:p>
            <a:pPr rtl="0"/>
            <a:endParaRPr lang="ru-RU" sz="1244" dirty="0"/>
          </a:p>
          <a:p>
            <a:pPr rtl="0"/>
            <a:endParaRPr lang="ru-RU" sz="1244" dirty="0"/>
          </a:p>
          <a:p>
            <a:pPr rtl="0"/>
            <a:r>
              <a:rPr lang="en" sz="1400" b="1" cap="all" dirty="0">
                <a:solidFill>
                  <a:srgbClr val="189C93"/>
                </a:solidFill>
              </a:rPr>
              <a:t>Safe materials</a:t>
            </a:r>
          </a:p>
          <a:p>
            <a:pPr rtl="0"/>
            <a:r>
              <a:rPr lang="en" sz="1244" dirty="0"/>
              <a:t>Only the best materials that have passed the most stringent control are used. Environmentally friendly and hypoallergic filling materials. All materials have passed laboratory testing.</a:t>
            </a:r>
          </a:p>
          <a:p>
            <a:pPr rtl="0"/>
            <a:endParaRPr lang="ru-RU" sz="1244" dirty="0"/>
          </a:p>
        </p:txBody>
      </p:sp>
      <p:sp>
        <p:nvSpPr>
          <p:cNvPr id="14" name="TextBox 13"/>
          <p:cNvSpPr txBox="1"/>
          <p:nvPr/>
        </p:nvSpPr>
        <p:spPr>
          <a:xfrm>
            <a:off x="6377534" y="1079745"/>
            <a:ext cx="2714378" cy="4807342"/>
          </a:xfrm>
          <a:prstGeom prst="rect">
            <a:avLst/>
          </a:prstGeom>
          <a:noFill/>
        </p:spPr>
        <p:txBody>
          <a:bodyPr wrap="square" rtlCol="0">
            <a:spAutoFit/>
          </a:bodyPr>
          <a:lstStyle/>
          <a:p>
            <a:pPr rtl="0"/>
            <a:r>
              <a:rPr lang="en" sz="1400" b="1" cap="all" dirty="0">
                <a:solidFill>
                  <a:srgbClr val="189C93"/>
                </a:solidFill>
              </a:rPr>
              <a:t>Aesthetic appearance</a:t>
            </a:r>
            <a:endParaRPr lang="ru-RU" sz="1400" dirty="0"/>
          </a:p>
          <a:p>
            <a:pPr rtl="0"/>
            <a:r>
              <a:rPr lang="en" sz="1244" dirty="0"/>
              <a:t>All design elements are selected to match perfectly. </a:t>
            </a:r>
            <a:endParaRPr lang="en-US" sz="1244" dirty="0"/>
          </a:p>
          <a:p>
            <a:pPr rtl="0"/>
            <a:endParaRPr lang="ru-RU" sz="1244" dirty="0"/>
          </a:p>
          <a:p>
            <a:pPr rtl="0"/>
            <a:endParaRPr lang="ru-RU" sz="1244" dirty="0"/>
          </a:p>
          <a:p>
            <a:pPr rtl="0"/>
            <a:r>
              <a:rPr lang="en" sz="1400" b="1" cap="all" dirty="0">
                <a:solidFill>
                  <a:srgbClr val="189C93"/>
                </a:solidFill>
              </a:rPr>
              <a:t>Quality</a:t>
            </a:r>
          </a:p>
          <a:p>
            <a:pPr rtl="0"/>
            <a:r>
              <a:rPr lang="en" sz="1244" dirty="0"/>
              <a:t>All models are carefully assembled on the best conveyor in Russia. Only quality materials are used for assembly operations. At the stage of assembly, a mattress is subject to examination and measurement no less than 5 times!</a:t>
            </a:r>
            <a:endParaRPr lang="en-US" sz="1244" dirty="0"/>
          </a:p>
          <a:p>
            <a:pPr rtl="0"/>
            <a:endParaRPr lang="ru-RU" sz="1244" dirty="0"/>
          </a:p>
          <a:p>
            <a:pPr rtl="0"/>
            <a:endParaRPr lang="ru-RU" sz="1400" dirty="0"/>
          </a:p>
          <a:p>
            <a:pPr rtl="0"/>
            <a:r>
              <a:rPr lang="en" sz="1400" b="1" cap="all" dirty="0">
                <a:solidFill>
                  <a:srgbClr val="189C93"/>
                </a:solidFill>
              </a:rPr>
              <a:t>Price policy</a:t>
            </a:r>
            <a:r>
              <a:rPr lang="en" sz="1400" dirty="0"/>
              <a:t> </a:t>
            </a:r>
          </a:p>
          <a:p>
            <a:pPr rtl="0"/>
            <a:r>
              <a:rPr lang="en" sz="1244" dirty="0"/>
              <a:t>Owing to the leading positions in the market and huge volumes of parts procurement, we can offer better prices than our competitors.</a:t>
            </a:r>
          </a:p>
          <a:p>
            <a:pPr rtl="0"/>
            <a:endParaRPr lang="ru-RU" sz="1244" dirty="0"/>
          </a:p>
        </p:txBody>
      </p:sp>
      <p:pic>
        <p:nvPicPr>
          <p:cNvPr id="6146" name="Picture 2" descr="C:\Users\ASUS\Deskto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017" y="1029456"/>
            <a:ext cx="753508" cy="59267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SUS\Desktop\pp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463" y="2480470"/>
            <a:ext cx="620712" cy="62071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ASUS\Desktop\icons8-hotel-bed-12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463" y="3766248"/>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ASUS\Desktop\2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463" y="5259690"/>
            <a:ext cx="667062" cy="6318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ASUS\Desktop\3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2122" y="1062066"/>
            <a:ext cx="689363" cy="589054"/>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ASUS\Desktop\4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19634" y="2565973"/>
            <a:ext cx="727017" cy="57555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ASUS\Desktop\icons8-stack-of-money-16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74402" y="3983712"/>
            <a:ext cx="805752" cy="805752"/>
          </a:xfrm>
          <a:prstGeom prst="rect">
            <a:avLst/>
          </a:prstGeom>
          <a:noFill/>
          <a:extLst>
            <a:ext uri="{909E8E84-426E-40DD-AFC4-6F175D3DCCD1}">
              <a14:hiddenFill xmlns:a14="http://schemas.microsoft.com/office/drawing/2010/main">
                <a:solidFill>
                  <a:srgbClr val="FFFFFF"/>
                </a:solidFill>
              </a14:hiddenFill>
            </a:ext>
          </a:extLst>
        </p:spPr>
      </p:pic>
      <p:pic>
        <p:nvPicPr>
          <p:cNvPr id="19" name="Рисунок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spTree>
    <p:extLst>
      <p:ext uri="{BB962C8B-B14F-4D97-AF65-F5344CB8AC3E}">
        <p14:creationId xmlns:p14="http://schemas.microsoft.com/office/powerpoint/2010/main" val="518911259"/>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Овал 11"/>
          <p:cNvSpPr/>
          <p:nvPr/>
        </p:nvSpPr>
        <p:spPr>
          <a:xfrm>
            <a:off x="-1713591" y="3114215"/>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7" name="Овал 11"/>
          <p:cNvSpPr/>
          <p:nvPr/>
        </p:nvSpPr>
        <p:spPr>
          <a:xfrm rot="18000000" flipH="1">
            <a:off x="9091826" y="-2256793"/>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6095101" y="5011007"/>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581050" y="187597"/>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pic>
        <p:nvPicPr>
          <p:cNvPr id="16" name="Picture 3" descr="G:\Den4ik\11 Апрель\13 Лера патрикеева\6 Презентация\автомат сис.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2381" y="8167700"/>
            <a:ext cx="191729" cy="277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743127" y="1800052"/>
            <a:ext cx="2031184" cy="4513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4" name="TextBox 1"/>
          <p:cNvSpPr txBox="1"/>
          <p:nvPr/>
        </p:nvSpPr>
        <p:spPr>
          <a:xfrm>
            <a:off x="170657" y="148440"/>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Halal Certification</a:t>
            </a:r>
            <a:endParaRPr lang="ru-RU" sz="2000" dirty="0"/>
          </a:p>
        </p:txBody>
      </p:sp>
      <p:sp>
        <p:nvSpPr>
          <p:cNvPr id="15" name="TextBox 1"/>
          <p:cNvSpPr txBox="1"/>
          <p:nvPr/>
        </p:nvSpPr>
        <p:spPr>
          <a:xfrm>
            <a:off x="4051160" y="2284520"/>
            <a:ext cx="233268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pic>
        <p:nvPicPr>
          <p:cNvPr id="2" name="Рисунок 1"/>
          <p:cNvPicPr>
            <a:picLocks noChangeAspect="1"/>
          </p:cNvPicPr>
          <p:nvPr/>
        </p:nvPicPr>
        <p:blipFill>
          <a:blip r:embed="rId4" cstate="print"/>
          <a:stretch>
            <a:fillRect/>
          </a:stretch>
        </p:blipFill>
        <p:spPr>
          <a:xfrm>
            <a:off x="131500" y="654333"/>
            <a:ext cx="3950986" cy="2755730"/>
          </a:xfrm>
          <a:prstGeom prst="rect">
            <a:avLst/>
          </a:prstGeom>
        </p:spPr>
      </p:pic>
      <p:pic>
        <p:nvPicPr>
          <p:cNvPr id="13314" name="Picture 2" descr="Hal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1163" y="3806032"/>
            <a:ext cx="1810531" cy="181053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70658" y="3515846"/>
            <a:ext cx="1590058" cy="2581348"/>
          </a:xfrm>
          <a:prstGeom prst="rect">
            <a:avLst/>
          </a:prstGeom>
        </p:spPr>
        <p:txBody>
          <a:bodyPr wrap="square" rtlCol="0">
            <a:spAutoFit/>
          </a:bodyPr>
          <a:lstStyle/>
          <a:p>
            <a:pPr rtl="0"/>
            <a:r>
              <a:rPr lang="en" sz="1244" b="1">
                <a:sym typeface="Circe"/>
              </a:rPr>
              <a:t>Halal Certification</a:t>
            </a:r>
          </a:p>
          <a:p>
            <a:pPr rtl="0"/>
            <a:r>
              <a:rPr lang="en" sz="1244">
                <a:sym typeface="Circe"/>
              </a:rPr>
              <a:t>document that proves that the products meet the requirements of the Halal standards of the Russian Council of Muftis </a:t>
            </a:r>
            <a:r>
              <a:rPr lang="en" sz="1244"/>
              <a:t> </a:t>
            </a:r>
            <a:r>
              <a:rPr lang="ru-RU" sz="1244" dirty="0"/>
              <a:t/>
            </a:r>
            <a:br>
              <a:rPr lang="ru-RU" sz="1244" dirty="0"/>
            </a:br>
            <a:endParaRPr lang="ru-RU" sz="1244" dirty="0"/>
          </a:p>
          <a:p>
            <a:pPr rtl="0"/>
            <a:endParaRPr lang="ru-RU" sz="1244" dirty="0"/>
          </a:p>
          <a:p>
            <a:pPr rtl="0"/>
            <a:endParaRPr lang="ru-RU" sz="1244" dirty="0"/>
          </a:p>
          <a:p>
            <a:pPr rtl="0"/>
            <a:endParaRPr lang="ru-RU" sz="1244" dirty="0">
              <a:sym typeface="Circe"/>
            </a:endParaRPr>
          </a:p>
        </p:txBody>
      </p:sp>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sp>
        <p:nvSpPr>
          <p:cNvPr id="10" name="Прямоугольник 9"/>
          <p:cNvSpPr/>
          <p:nvPr/>
        </p:nvSpPr>
        <p:spPr>
          <a:xfrm>
            <a:off x="4543390" y="559568"/>
            <a:ext cx="5130304" cy="1292662"/>
          </a:xfrm>
          <a:prstGeom prst="rect">
            <a:avLst/>
          </a:prstGeom>
        </p:spPr>
        <p:txBody>
          <a:bodyPr wrap="square" rtlCol="0">
            <a:spAutoFit/>
          </a:bodyPr>
          <a:lstStyle/>
          <a:p>
            <a:pPr algn="r" rtl="0"/>
            <a:r>
              <a:rPr lang="en" sz="1200" b="1" dirty="0">
                <a:solidFill>
                  <a:srgbClr val="434343"/>
                </a:solidFill>
                <a:latin typeface="TT Norms"/>
              </a:rPr>
              <a:t>1</a:t>
            </a:r>
            <a:r>
              <a:rPr lang="en" b="1" dirty="0">
                <a:solidFill>
                  <a:srgbClr val="434343"/>
                </a:solidFill>
                <a:latin typeface="TT Norms"/>
              </a:rPr>
              <a:t>. </a:t>
            </a:r>
            <a:r>
              <a:rPr lang="en" sz="1200" b="1" dirty="0">
                <a:solidFill>
                  <a:srgbClr val="434343"/>
                </a:solidFill>
                <a:latin typeface="TT Norms"/>
              </a:rPr>
              <a:t>Permissibility</a:t>
            </a:r>
            <a:r>
              <a:rPr lang="ru-RU" sz="1200" dirty="0"/>
              <a:t/>
            </a:r>
            <a:br>
              <a:rPr lang="ru-RU" sz="1200" dirty="0"/>
            </a:br>
            <a:r>
              <a:rPr lang="en" sz="1200" dirty="0">
                <a:solidFill>
                  <a:srgbClr val="434343"/>
                </a:solidFill>
                <a:latin typeface="TT Norms"/>
              </a:rPr>
              <a:t>Any </a:t>
            </a:r>
            <a:r>
              <a:rPr lang="en" sz="1200" dirty="0" smtClean="0">
                <a:solidFill>
                  <a:srgbClr val="434343"/>
                </a:solidFill>
                <a:latin typeface="TT Norms"/>
              </a:rPr>
              <a:t>Muslim </a:t>
            </a:r>
            <a:r>
              <a:rPr lang="en" sz="1200" dirty="0">
                <a:solidFill>
                  <a:srgbClr val="434343"/>
                </a:solidFill>
                <a:latin typeface="TT Norms"/>
              </a:rPr>
              <a:t>who believes in God and takes care of their Soul and body should only use the products that are permitted. Halal products certainly have many other benefits for people of any religions and beliefs, but for the </a:t>
            </a:r>
            <a:r>
              <a:rPr lang="en" sz="1200" dirty="0" smtClean="0">
                <a:solidFill>
                  <a:srgbClr val="434343"/>
                </a:solidFill>
                <a:latin typeface="TT Norms"/>
              </a:rPr>
              <a:t>Muslim </a:t>
            </a:r>
            <a:r>
              <a:rPr lang="en" sz="1200" dirty="0">
                <a:solidFill>
                  <a:srgbClr val="434343"/>
                </a:solidFill>
                <a:latin typeface="TT Norms"/>
              </a:rPr>
              <a:t>using them is essential. Halal products should not contain any prohibited elements, such as those of animal origin.</a:t>
            </a:r>
            <a:endParaRPr lang="ru-RU" sz="1200" dirty="0"/>
          </a:p>
        </p:txBody>
      </p:sp>
      <p:graphicFrame>
        <p:nvGraphicFramePr>
          <p:cNvPr id="12" name="Таблица 11"/>
          <p:cNvGraphicFramePr>
            <a:graphicFrameLocks noGrp="1"/>
          </p:cNvGraphicFramePr>
          <p:nvPr>
            <p:extLst>
              <p:ext uri="{D42A27DB-BD31-4B8C-83A1-F6EECF244321}">
                <p14:modId xmlns:p14="http://schemas.microsoft.com/office/powerpoint/2010/main" val="2706727317"/>
              </p:ext>
            </p:extLst>
          </p:nvPr>
        </p:nvGraphicFramePr>
        <p:xfrm>
          <a:off x="4675870" y="2200711"/>
          <a:ext cx="4942784" cy="1371600"/>
        </p:xfrm>
        <a:graphic>
          <a:graphicData uri="http://schemas.openxmlformats.org/drawingml/2006/table">
            <a:tbl>
              <a:tblPr/>
              <a:tblGrid>
                <a:gridCol w="4942784">
                  <a:extLst>
                    <a:ext uri="{9D8B030D-6E8A-4147-A177-3AD203B41FA5}">
                      <a16:colId xmlns:a16="http://schemas.microsoft.com/office/drawing/2014/main" val="20000"/>
                    </a:ext>
                  </a:extLst>
                </a:gridCol>
              </a:tblGrid>
              <a:tr h="0">
                <a:tc>
                  <a:txBody>
                    <a:bodyPr/>
                    <a:lstStyle/>
                    <a:p>
                      <a:pPr rtl="0" fontAlgn="t"/>
                      <a:r>
                        <a:rPr lang="ru-RU" b="1" dirty="0">
                          <a:solidFill>
                            <a:srgbClr val="434343"/>
                          </a:solidFill>
                          <a:effectLst/>
                        </a:rPr>
                        <a:t/>
                      </a:r>
                      <a:br>
                        <a:rPr lang="ru-RU" b="1" dirty="0">
                          <a:solidFill>
                            <a:srgbClr val="434343"/>
                          </a:solidFill>
                          <a:effectLst/>
                        </a:rPr>
                      </a:br>
                      <a:r>
                        <a:rPr lang="en" b="1" dirty="0">
                          <a:solidFill>
                            <a:srgbClr val="434343"/>
                          </a:solidFill>
                          <a:effectLst/>
                        </a:rPr>
                        <a:t>2. Safety</a:t>
                      </a:r>
                      <a:r>
                        <a:rPr lang="ru-RU" dirty="0">
                          <a:solidFill>
                            <a:srgbClr val="434343"/>
                          </a:solidFill>
                          <a:effectLst/>
                        </a:rPr>
                        <a:t/>
                      </a:r>
                      <a:br>
                        <a:rPr lang="ru-RU" dirty="0">
                          <a:solidFill>
                            <a:srgbClr val="434343"/>
                          </a:solidFill>
                          <a:effectLst/>
                        </a:rPr>
                      </a:br>
                      <a:r>
                        <a:rPr lang="en" dirty="0">
                          <a:solidFill>
                            <a:srgbClr val="434343"/>
                          </a:solidFill>
                          <a:effectLst/>
                        </a:rPr>
                        <a:t>Additional control over Halal certified products is a guarantee of safety for many consumers regardless of their confession. That’s why Halal products are in great demand even in the countries where the </a:t>
                      </a:r>
                      <a:r>
                        <a:rPr lang="en" dirty="0" smtClean="0">
                          <a:solidFill>
                            <a:srgbClr val="434343"/>
                          </a:solidFill>
                          <a:effectLst/>
                        </a:rPr>
                        <a:t>Muslim </a:t>
                      </a:r>
                      <a:r>
                        <a:rPr lang="en" dirty="0">
                          <a:solidFill>
                            <a:srgbClr val="434343"/>
                          </a:solidFill>
                          <a:effectLst/>
                        </a:rPr>
                        <a:t>do not constitute the majority of population, i.e. among the people of other confessions</a:t>
                      </a:r>
                    </a:p>
                  </a:txBody>
                  <a:tcP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26" name="Прямоугольник 25"/>
          <p:cNvSpPr/>
          <p:nvPr/>
        </p:nvSpPr>
        <p:spPr>
          <a:xfrm>
            <a:off x="5936346" y="195808"/>
            <a:ext cx="3845925" cy="369332"/>
          </a:xfrm>
          <a:prstGeom prst="rect">
            <a:avLst/>
          </a:prstGeom>
        </p:spPr>
        <p:txBody>
          <a:bodyPr wrap="none" rtlCol="0">
            <a:spAutoFit/>
          </a:bodyPr>
          <a:lstStyle/>
          <a:p>
            <a:pPr rtl="0"/>
            <a:r>
              <a:rPr lang="en">
                <a:solidFill>
                  <a:srgbClr val="434343"/>
                </a:solidFill>
                <a:latin typeface="TT Norms"/>
              </a:rPr>
              <a:t>Benefits of Halal Products</a:t>
            </a:r>
            <a:endParaRPr lang="ru-RU" dirty="0">
              <a:solidFill>
                <a:srgbClr val="434343"/>
              </a:solidFill>
              <a:latin typeface="TT Norms"/>
            </a:endParaRPr>
          </a:p>
        </p:txBody>
      </p:sp>
      <p:sp>
        <p:nvSpPr>
          <p:cNvPr id="13" name="Прямоугольник 12"/>
          <p:cNvSpPr/>
          <p:nvPr/>
        </p:nvSpPr>
        <p:spPr>
          <a:xfrm>
            <a:off x="4396529" y="4609565"/>
            <a:ext cx="3039899" cy="1877437"/>
          </a:xfrm>
          <a:prstGeom prst="rect">
            <a:avLst/>
          </a:prstGeom>
        </p:spPr>
        <p:txBody>
          <a:bodyPr wrap="square" rtlCol="0">
            <a:spAutoFit/>
          </a:bodyPr>
          <a:lstStyle/>
          <a:p>
            <a:pPr rtl="0"/>
            <a:r>
              <a:rPr lang="en" b="1">
                <a:solidFill>
                  <a:srgbClr val="FF0000"/>
                </a:solidFill>
              </a:rPr>
              <a:t>EXCLUSIVE!</a:t>
            </a:r>
            <a:r>
              <a:rPr lang="en"/>
              <a:t> </a:t>
            </a:r>
            <a:r>
              <a:rPr lang="en" sz="1600"/>
              <a:t>It’s the first time in Russia when Halal certificate is obtained for mattresses </a:t>
            </a:r>
          </a:p>
          <a:p>
            <a:pPr rtl="0"/>
            <a:r>
              <a:rPr lang="en" sz="1400"/>
              <a:t>Askona is listed at</a:t>
            </a:r>
          </a:p>
          <a:p>
            <a:pPr rtl="0"/>
            <a:r>
              <a:rPr lang="en">
                <a:hlinkClick r:id="rId7"/>
              </a:rPr>
              <a:t>https://halalcenter.ru/reestr/</a:t>
            </a:r>
            <a:endParaRPr lang="ru-RU" dirty="0"/>
          </a:p>
        </p:txBody>
      </p:sp>
      <p:pic>
        <p:nvPicPr>
          <p:cNvPr id="17" name="Рисунок 16"/>
          <p:cNvPicPr>
            <a:picLocks noChangeAspect="1"/>
          </p:cNvPicPr>
          <p:nvPr/>
        </p:nvPicPr>
        <p:blipFill>
          <a:blip r:embed="rId8" cstate="print"/>
          <a:stretch>
            <a:fillRect/>
          </a:stretch>
        </p:blipFill>
        <p:spPr>
          <a:xfrm>
            <a:off x="7469927" y="4391187"/>
            <a:ext cx="2121129" cy="2225007"/>
          </a:xfrm>
          <a:prstGeom prst="rect">
            <a:avLst/>
          </a:prstGeom>
        </p:spPr>
      </p:pic>
      <p:sp>
        <p:nvSpPr>
          <p:cNvPr id="18" name="Прямоугольник 17"/>
          <p:cNvSpPr/>
          <p:nvPr/>
        </p:nvSpPr>
        <p:spPr>
          <a:xfrm>
            <a:off x="7854851" y="6001367"/>
            <a:ext cx="805168" cy="139700"/>
          </a:xfrm>
          <a:prstGeom prst="rect">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Circe Light"/>
              <a:ea typeface="Circe Light"/>
              <a:cs typeface="Circe Light"/>
              <a:sym typeface="Circe Light"/>
            </a:endParaRPr>
          </a:p>
        </p:txBody>
      </p:sp>
      <p:sp>
        <p:nvSpPr>
          <p:cNvPr id="21" name="Прямоугольник 20">
            <a:extLst>
              <a:ext uri="{FF2B5EF4-FFF2-40B4-BE49-F238E27FC236}">
                <a16:creationId xmlns:a16="http://schemas.microsoft.com/office/drawing/2014/main" id="{9E3E2397-854A-4A27-8608-13BA59FAEBD3}"/>
              </a:ext>
            </a:extLst>
          </p:cNvPr>
          <p:cNvSpPr/>
          <p:nvPr/>
        </p:nvSpPr>
        <p:spPr>
          <a:xfrm>
            <a:off x="7902072" y="6252933"/>
            <a:ext cx="1459849" cy="338554"/>
          </a:xfrm>
          <a:prstGeom prst="rect">
            <a:avLst/>
          </a:prstGeom>
          <a:solidFill>
            <a:srgbClr val="FFFFFF"/>
          </a:solidFill>
        </p:spPr>
        <p:txBody>
          <a:bodyPr wrap="square" rtlCol="0">
            <a:spAutoFit/>
          </a:bodyPr>
          <a:lstStyle/>
          <a:p>
            <a:pPr algn="ctr" rtl="0"/>
            <a:r>
              <a:rPr lang="en" sz="800">
                <a:solidFill>
                  <a:schemeClr val="tx1">
                    <a:lumMod val="75000"/>
                    <a:lumOff val="25000"/>
                  </a:schemeClr>
                </a:solidFill>
              </a:rPr>
              <a:t>List of certified enterprises</a:t>
            </a:r>
          </a:p>
        </p:txBody>
      </p:sp>
    </p:spTree>
    <p:extLst>
      <p:ext uri="{BB962C8B-B14F-4D97-AF65-F5344CB8AC3E}">
        <p14:creationId xmlns:p14="http://schemas.microsoft.com/office/powerpoint/2010/main" val="920454224"/>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Овал 11"/>
          <p:cNvSpPr/>
          <p:nvPr/>
        </p:nvSpPr>
        <p:spPr>
          <a:xfrm>
            <a:off x="-1713591" y="3114215"/>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7" name="Овал 11"/>
          <p:cNvSpPr/>
          <p:nvPr/>
        </p:nvSpPr>
        <p:spPr>
          <a:xfrm rot="18000000" flipH="1">
            <a:off x="9091826" y="-2256793"/>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6095101" y="5011007"/>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581049" y="407038"/>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pic>
        <p:nvPicPr>
          <p:cNvPr id="16" name="Picture 3" descr="G:\Den4ik\11 Апрель\13 Лера патрикеева\6 Презентация\автомат сис.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2381" y="8167700"/>
            <a:ext cx="191729" cy="277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743127" y="2110383"/>
            <a:ext cx="2031184" cy="4513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4" name="TextBox 1"/>
          <p:cNvSpPr txBox="1"/>
          <p:nvPr/>
        </p:nvSpPr>
        <p:spPr>
          <a:xfrm>
            <a:off x="307978" y="338459"/>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HALAL </a:t>
            </a:r>
          </a:p>
        </p:txBody>
      </p:sp>
      <p:sp>
        <p:nvSpPr>
          <p:cNvPr id="15" name="TextBox 1"/>
          <p:cNvSpPr txBox="1"/>
          <p:nvPr/>
        </p:nvSpPr>
        <p:spPr>
          <a:xfrm>
            <a:off x="4122386" y="2580811"/>
            <a:ext cx="233268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22" name="Прямоугольник 21"/>
          <p:cNvSpPr/>
          <p:nvPr/>
        </p:nvSpPr>
        <p:spPr>
          <a:xfrm>
            <a:off x="1906677" y="1469814"/>
            <a:ext cx="1802627" cy="584775"/>
          </a:xfrm>
          <a:prstGeom prst="rect">
            <a:avLst/>
          </a:prstGeom>
        </p:spPr>
        <p:txBody>
          <a:bodyPr wrap="square" rtlCol="0">
            <a:spAutoFit/>
          </a:bodyPr>
          <a:lstStyle/>
          <a:p>
            <a:pPr rtl="0"/>
            <a:r>
              <a:rPr lang="en" sz="1600" b="1">
                <a:sym typeface="Circe"/>
              </a:rPr>
              <a:t>Quantity of models</a:t>
            </a:r>
            <a:endParaRPr lang="ru-RU" sz="1600" dirty="0">
              <a:sym typeface="Circe"/>
            </a:endParaRPr>
          </a:p>
        </p:txBody>
      </p:sp>
      <p:pic>
        <p:nvPicPr>
          <p:cNvPr id="10244" name="Picture 4" descr="C:\Users\ASUS\Desktop\gthj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538" y="2468952"/>
            <a:ext cx="863672" cy="784604"/>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ASUS\Desktop\icons8-sheets-100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538" y="1161756"/>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Users\ASUS\Desktop\tghyj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489" y="3772103"/>
            <a:ext cx="931549" cy="853354"/>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C:\Users\ASUS\Desktop\hjk,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216" y="5223671"/>
            <a:ext cx="749094" cy="909484"/>
          </a:xfrm>
          <a:prstGeom prst="rect">
            <a:avLst/>
          </a:prstGeom>
          <a:noFill/>
          <a:extLst>
            <a:ext uri="{909E8E84-426E-40DD-AFC4-6F175D3DCCD1}">
              <a14:hiddenFill xmlns:a14="http://schemas.microsoft.com/office/drawing/2010/main">
                <a:solidFill>
                  <a:srgbClr val="FFFFFF"/>
                </a:solidFill>
              </a14:hiddenFill>
            </a:ext>
          </a:extLst>
        </p:spPr>
      </p:pic>
      <p:sp>
        <p:nvSpPr>
          <p:cNvPr id="24" name="Прямоугольник 82"/>
          <p:cNvSpPr/>
          <p:nvPr/>
        </p:nvSpPr>
        <p:spPr>
          <a:xfrm flipV="1">
            <a:off x="0" y="3448578"/>
            <a:ext cx="9493896" cy="50890"/>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25" name="Прямоугольник 82"/>
          <p:cNvSpPr/>
          <p:nvPr/>
        </p:nvSpPr>
        <p:spPr>
          <a:xfrm>
            <a:off x="0" y="5038331"/>
            <a:ext cx="9493896" cy="45719"/>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26" name="Прямоугольник 82"/>
          <p:cNvSpPr/>
          <p:nvPr/>
        </p:nvSpPr>
        <p:spPr>
          <a:xfrm>
            <a:off x="-10670" y="2228211"/>
            <a:ext cx="9504566" cy="45719"/>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27" name="Прямоугольник 82"/>
          <p:cNvSpPr/>
          <p:nvPr/>
        </p:nvSpPr>
        <p:spPr>
          <a:xfrm>
            <a:off x="-10671" y="987688"/>
            <a:ext cx="9504567" cy="45719"/>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28" name="Прямоугольник 82"/>
          <p:cNvSpPr/>
          <p:nvPr/>
        </p:nvSpPr>
        <p:spPr>
          <a:xfrm>
            <a:off x="-10671" y="6371586"/>
            <a:ext cx="9399219" cy="52432"/>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pic>
        <p:nvPicPr>
          <p:cNvPr id="29" name="Рисунок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sp>
        <p:nvSpPr>
          <p:cNvPr id="30" name="Прямоугольник 29">
            <a:extLst>
              <a:ext uri="{FF2B5EF4-FFF2-40B4-BE49-F238E27FC236}">
                <a16:creationId xmlns:a16="http://schemas.microsoft.com/office/drawing/2014/main" id="{4765EC06-B1D3-4692-BB34-6D63CC2D4F39}"/>
              </a:ext>
            </a:extLst>
          </p:cNvPr>
          <p:cNvSpPr/>
          <p:nvPr/>
        </p:nvSpPr>
        <p:spPr>
          <a:xfrm>
            <a:off x="3849067" y="1469814"/>
            <a:ext cx="4703135" cy="338554"/>
          </a:xfrm>
          <a:prstGeom prst="rect">
            <a:avLst/>
          </a:prstGeom>
        </p:spPr>
        <p:txBody>
          <a:bodyPr wrap="square" rtlCol="0">
            <a:spAutoFit/>
          </a:bodyPr>
          <a:lstStyle/>
          <a:p>
            <a:pPr rtl="0"/>
            <a:r>
              <a:rPr lang="en" sz="1600">
                <a:sym typeface="Circe"/>
              </a:rPr>
              <a:t>5 mattresses </a:t>
            </a:r>
          </a:p>
        </p:txBody>
      </p:sp>
      <p:sp>
        <p:nvSpPr>
          <p:cNvPr id="31" name="Прямоугольник 30">
            <a:extLst>
              <a:ext uri="{FF2B5EF4-FFF2-40B4-BE49-F238E27FC236}">
                <a16:creationId xmlns:a16="http://schemas.microsoft.com/office/drawing/2014/main" id="{E9CA64E5-389A-49CF-AA62-1EB7305E871E}"/>
              </a:ext>
            </a:extLst>
          </p:cNvPr>
          <p:cNvSpPr/>
          <p:nvPr/>
        </p:nvSpPr>
        <p:spPr>
          <a:xfrm>
            <a:off x="1906677" y="2598856"/>
            <a:ext cx="1802627" cy="338554"/>
          </a:xfrm>
          <a:prstGeom prst="rect">
            <a:avLst/>
          </a:prstGeom>
        </p:spPr>
        <p:txBody>
          <a:bodyPr wrap="square" rtlCol="0">
            <a:spAutoFit/>
          </a:bodyPr>
          <a:lstStyle/>
          <a:p>
            <a:pPr rtl="0"/>
            <a:r>
              <a:rPr lang="en" sz="1600" b="1">
                <a:sym typeface="Circe"/>
              </a:rPr>
              <a:t>Firmness</a:t>
            </a:r>
            <a:endParaRPr lang="ru-RU" sz="1600" dirty="0">
              <a:sym typeface="Circe"/>
            </a:endParaRPr>
          </a:p>
        </p:txBody>
      </p:sp>
      <p:sp>
        <p:nvSpPr>
          <p:cNvPr id="32" name="Прямоугольник 31">
            <a:extLst>
              <a:ext uri="{FF2B5EF4-FFF2-40B4-BE49-F238E27FC236}">
                <a16:creationId xmlns:a16="http://schemas.microsoft.com/office/drawing/2014/main" id="{D3769E68-6653-4E41-93E1-8AC21FE32A02}"/>
              </a:ext>
            </a:extLst>
          </p:cNvPr>
          <p:cNvSpPr/>
          <p:nvPr/>
        </p:nvSpPr>
        <p:spPr>
          <a:xfrm>
            <a:off x="3849067" y="2598856"/>
            <a:ext cx="4703135" cy="338554"/>
          </a:xfrm>
          <a:prstGeom prst="rect">
            <a:avLst/>
          </a:prstGeom>
        </p:spPr>
        <p:txBody>
          <a:bodyPr wrap="square" rtlCol="0">
            <a:spAutoFit/>
          </a:bodyPr>
          <a:lstStyle/>
          <a:p>
            <a:pPr rtl="0"/>
            <a:r>
              <a:rPr lang="en" sz="1600">
                <a:sym typeface="Circe"/>
              </a:rPr>
              <a:t>mostly firm</a:t>
            </a:r>
          </a:p>
        </p:txBody>
      </p:sp>
      <p:sp>
        <p:nvSpPr>
          <p:cNvPr id="33" name="Прямоугольник 32">
            <a:extLst>
              <a:ext uri="{FF2B5EF4-FFF2-40B4-BE49-F238E27FC236}">
                <a16:creationId xmlns:a16="http://schemas.microsoft.com/office/drawing/2014/main" id="{919C23EB-A01E-468C-928F-D1A25612CAB9}"/>
              </a:ext>
            </a:extLst>
          </p:cNvPr>
          <p:cNvSpPr/>
          <p:nvPr/>
        </p:nvSpPr>
        <p:spPr>
          <a:xfrm>
            <a:off x="1906677" y="3866948"/>
            <a:ext cx="1802627" cy="338554"/>
          </a:xfrm>
          <a:prstGeom prst="rect">
            <a:avLst/>
          </a:prstGeom>
        </p:spPr>
        <p:txBody>
          <a:bodyPr wrap="square" rtlCol="0">
            <a:spAutoFit/>
          </a:bodyPr>
          <a:lstStyle/>
          <a:p>
            <a:pPr rtl="0"/>
            <a:r>
              <a:rPr lang="en" sz="1600" b="1">
                <a:sym typeface="Circe"/>
              </a:rPr>
              <a:t>Load</a:t>
            </a:r>
            <a:endParaRPr lang="ru-RU" sz="1600" dirty="0">
              <a:sym typeface="Circe"/>
            </a:endParaRPr>
          </a:p>
        </p:txBody>
      </p:sp>
      <p:sp>
        <p:nvSpPr>
          <p:cNvPr id="35" name="Прямоугольник 34">
            <a:extLst>
              <a:ext uri="{FF2B5EF4-FFF2-40B4-BE49-F238E27FC236}">
                <a16:creationId xmlns:a16="http://schemas.microsoft.com/office/drawing/2014/main" id="{50878C20-8640-4498-AFDB-19D640B9C919}"/>
              </a:ext>
            </a:extLst>
          </p:cNvPr>
          <p:cNvSpPr/>
          <p:nvPr/>
        </p:nvSpPr>
        <p:spPr>
          <a:xfrm>
            <a:off x="3849067" y="3866948"/>
            <a:ext cx="4703135" cy="830997"/>
          </a:xfrm>
          <a:prstGeom prst="rect">
            <a:avLst/>
          </a:prstGeom>
        </p:spPr>
        <p:txBody>
          <a:bodyPr wrap="square" rtlCol="0">
            <a:spAutoFit/>
          </a:bodyPr>
          <a:lstStyle/>
          <a:p>
            <a:pPr rtl="0"/>
            <a:r>
              <a:rPr lang="en" sz="1600">
                <a:sym typeface="Circe"/>
              </a:rPr>
              <a:t>up to 90 kg for a DILEK mattress</a:t>
            </a:r>
          </a:p>
          <a:p>
            <a:pPr rtl="0"/>
            <a:r>
              <a:rPr lang="en" sz="1600">
                <a:sym typeface="Circe"/>
              </a:rPr>
              <a:t>up to 110 kg for a KONFOR mattress</a:t>
            </a:r>
          </a:p>
          <a:p>
            <a:pPr rtl="0"/>
            <a:r>
              <a:rPr lang="en" sz="1600">
                <a:sym typeface="Circe"/>
              </a:rPr>
              <a:t>over 140 kg for all other mattresses </a:t>
            </a:r>
          </a:p>
        </p:txBody>
      </p:sp>
      <p:sp>
        <p:nvSpPr>
          <p:cNvPr id="36" name="Прямоугольник 35">
            <a:extLst>
              <a:ext uri="{FF2B5EF4-FFF2-40B4-BE49-F238E27FC236}">
                <a16:creationId xmlns:a16="http://schemas.microsoft.com/office/drawing/2014/main" id="{5E599896-4545-49C7-AAA3-4554F3E8EB95}"/>
              </a:ext>
            </a:extLst>
          </p:cNvPr>
          <p:cNvSpPr/>
          <p:nvPr/>
        </p:nvSpPr>
        <p:spPr>
          <a:xfrm>
            <a:off x="1906677" y="5326308"/>
            <a:ext cx="1802627" cy="338554"/>
          </a:xfrm>
          <a:prstGeom prst="rect">
            <a:avLst/>
          </a:prstGeom>
        </p:spPr>
        <p:txBody>
          <a:bodyPr wrap="square" rtlCol="0">
            <a:spAutoFit/>
          </a:bodyPr>
          <a:lstStyle/>
          <a:p>
            <a:pPr rtl="0"/>
            <a:r>
              <a:rPr lang="en" sz="1600" b="1">
                <a:sym typeface="Circe"/>
              </a:rPr>
              <a:t>Warranty</a:t>
            </a:r>
            <a:endParaRPr lang="ru-RU" sz="1600" dirty="0">
              <a:sym typeface="Circe"/>
            </a:endParaRPr>
          </a:p>
        </p:txBody>
      </p:sp>
      <p:sp>
        <p:nvSpPr>
          <p:cNvPr id="37" name="Прямоугольник 36">
            <a:extLst>
              <a:ext uri="{FF2B5EF4-FFF2-40B4-BE49-F238E27FC236}">
                <a16:creationId xmlns:a16="http://schemas.microsoft.com/office/drawing/2014/main" id="{A7C4D181-6233-4C47-8550-946F73CF95DA}"/>
              </a:ext>
            </a:extLst>
          </p:cNvPr>
          <p:cNvSpPr/>
          <p:nvPr/>
        </p:nvSpPr>
        <p:spPr>
          <a:xfrm>
            <a:off x="3849067" y="5326308"/>
            <a:ext cx="4703135" cy="830997"/>
          </a:xfrm>
          <a:prstGeom prst="rect">
            <a:avLst/>
          </a:prstGeom>
        </p:spPr>
        <p:txBody>
          <a:bodyPr wrap="square" rtlCol="0">
            <a:spAutoFit/>
          </a:bodyPr>
          <a:lstStyle/>
          <a:p>
            <a:pPr rtl="0"/>
            <a:r>
              <a:rPr lang="en" sz="1600">
                <a:sym typeface="Circe"/>
              </a:rPr>
              <a:t>3 years for a DILEK mattress</a:t>
            </a:r>
          </a:p>
          <a:p>
            <a:pPr rtl="0"/>
            <a:r>
              <a:rPr lang="en" sz="1600">
                <a:sym typeface="Circe"/>
              </a:rPr>
              <a:t>5 years for a KONFOR mattress</a:t>
            </a:r>
          </a:p>
          <a:p>
            <a:pPr rtl="0"/>
            <a:r>
              <a:rPr lang="en" sz="1600">
                <a:sym typeface="Circe"/>
              </a:rPr>
              <a:t>25 years for all other mattresses </a:t>
            </a:r>
          </a:p>
        </p:txBody>
      </p:sp>
    </p:spTree>
    <p:extLst>
      <p:ext uri="{BB962C8B-B14F-4D97-AF65-F5344CB8AC3E}">
        <p14:creationId xmlns:p14="http://schemas.microsoft.com/office/powerpoint/2010/main" val="1729843152"/>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Овал 11"/>
          <p:cNvSpPr/>
          <p:nvPr/>
        </p:nvSpPr>
        <p:spPr>
          <a:xfrm rot="18000000" flipH="1">
            <a:off x="9091826" y="-2256793"/>
            <a:ext cx="4839365" cy="6999878"/>
          </a:xfrm>
          <a:custGeom>
            <a:avLst/>
            <a:gdLst/>
            <a:ahLst/>
            <a:cxnLst>
              <a:cxn ang="0">
                <a:pos x="wd2" y="hd2"/>
              </a:cxn>
              <a:cxn ang="5400000">
                <a:pos x="wd2" y="hd2"/>
              </a:cxn>
              <a:cxn ang="10800000">
                <a:pos x="wd2" y="hd2"/>
              </a:cxn>
              <a:cxn ang="16200000">
                <a:pos x="wd2" y="hd2"/>
              </a:cxn>
            </a:cxnLst>
            <a:rect l="0" t="0" r="r" b="b"/>
            <a:pathLst>
              <a:path w="20715" h="19059" extrusionOk="0">
                <a:moveTo>
                  <a:pt x="11" y="173"/>
                </a:moveTo>
                <a:cubicBezTo>
                  <a:pt x="2892" y="2737"/>
                  <a:pt x="8897" y="-1404"/>
                  <a:pt x="13177" y="537"/>
                </a:cubicBezTo>
                <a:cubicBezTo>
                  <a:pt x="17457" y="2478"/>
                  <a:pt x="13271" y="5322"/>
                  <a:pt x="14673" y="7773"/>
                </a:cubicBezTo>
                <a:cubicBezTo>
                  <a:pt x="16030" y="9929"/>
                  <a:pt x="21448" y="9008"/>
                  <a:pt x="20632" y="14100"/>
                </a:cubicBezTo>
                <a:cubicBezTo>
                  <a:pt x="19816" y="19191"/>
                  <a:pt x="8421" y="20196"/>
                  <a:pt x="4984" y="17875"/>
                </a:cubicBezTo>
                <a:cubicBezTo>
                  <a:pt x="1548" y="15554"/>
                  <a:pt x="-152" y="1932"/>
                  <a:pt x="11" y="173"/>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28" name="Овал 11"/>
          <p:cNvSpPr/>
          <p:nvPr/>
        </p:nvSpPr>
        <p:spPr>
          <a:xfrm rot="7200000" flipH="1">
            <a:off x="6077738" y="5011006"/>
            <a:ext cx="4343841" cy="5821031"/>
          </a:xfrm>
          <a:custGeom>
            <a:avLst/>
            <a:gdLst/>
            <a:ahLst/>
            <a:cxnLst>
              <a:cxn ang="0">
                <a:pos x="wd2" y="hd2"/>
              </a:cxn>
              <a:cxn ang="5400000">
                <a:pos x="wd2" y="hd2"/>
              </a:cxn>
              <a:cxn ang="10800000">
                <a:pos x="wd2" y="hd2"/>
              </a:cxn>
              <a:cxn ang="16200000">
                <a:pos x="wd2" y="hd2"/>
              </a:cxn>
            </a:cxnLst>
            <a:rect l="0" t="0" r="r" b="b"/>
            <a:pathLst>
              <a:path w="20404" h="19856" extrusionOk="0">
                <a:moveTo>
                  <a:pt x="4" y="0"/>
                </a:moveTo>
                <a:cubicBezTo>
                  <a:pt x="3166" y="3212"/>
                  <a:pt x="13440" y="1303"/>
                  <a:pt x="16591" y="2703"/>
                </a:cubicBezTo>
                <a:cubicBezTo>
                  <a:pt x="19742" y="4104"/>
                  <a:pt x="18305" y="6672"/>
                  <a:pt x="18912" y="8402"/>
                </a:cubicBezTo>
                <a:cubicBezTo>
                  <a:pt x="19519" y="10132"/>
                  <a:pt x="21425" y="14364"/>
                  <a:pt x="19696" y="16116"/>
                </a:cubicBezTo>
                <a:cubicBezTo>
                  <a:pt x="17967" y="17868"/>
                  <a:pt x="11819" y="21600"/>
                  <a:pt x="8538" y="18914"/>
                </a:cubicBezTo>
                <a:cubicBezTo>
                  <a:pt x="5256" y="16228"/>
                  <a:pt x="-175" y="2204"/>
                  <a:pt x="4"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a:p>
        </p:txBody>
      </p:sp>
      <p:sp>
        <p:nvSpPr>
          <p:cNvPr id="130" name="Прямоугольник 82"/>
          <p:cNvSpPr/>
          <p:nvPr/>
        </p:nvSpPr>
        <p:spPr>
          <a:xfrm>
            <a:off x="0" y="135340"/>
            <a:ext cx="155578" cy="387351"/>
          </a:xfrm>
          <a:prstGeom prst="rect">
            <a:avLst/>
          </a:prstGeom>
          <a:solidFill>
            <a:schemeClr val="accent1"/>
          </a:solidFill>
          <a:ln w="12700">
            <a:miter lim="400000"/>
          </a:ln>
        </p:spPr>
        <p:txBody>
          <a:bodyPr lIns="45719" rIns="45719" rtlCol="0" anchor="ctr"/>
          <a:lstStyle/>
          <a:p>
            <a:pPr algn="ctr" rtl="0">
              <a:defRPr>
                <a:solidFill>
                  <a:srgbClr val="FFFFFF"/>
                </a:solidFill>
              </a:defRPr>
            </a:pPr>
            <a:endParaRPr/>
          </a:p>
        </p:txBody>
      </p:sp>
      <p:sp>
        <p:nvSpPr>
          <p:cNvPr id="34" name="Прямоугольник 33"/>
          <p:cNvSpPr/>
          <p:nvPr/>
        </p:nvSpPr>
        <p:spPr>
          <a:xfrm>
            <a:off x="1581049" y="407038"/>
            <a:ext cx="5689581" cy="630942"/>
          </a:xfrm>
          <a:prstGeom prst="rect">
            <a:avLst/>
          </a:prstGeom>
        </p:spPr>
        <p:txBody>
          <a:bodyPr wrap="square" rtlCol="0">
            <a:spAutoFit/>
          </a:bodyPr>
          <a:lstStyle/>
          <a:p>
            <a:pPr algn="r" rtl="0"/>
            <a:r>
              <a:rPr lang="en" sz="3500">
                <a:solidFill>
                  <a:srgbClr val="27979D"/>
                </a:solidFill>
              </a:rPr>
              <a:t> </a:t>
            </a:r>
            <a:endParaRPr lang="ru-RU" sz="3500" baseline="30000" dirty="0">
              <a:solidFill>
                <a:srgbClr val="27979D"/>
              </a:solidFill>
            </a:endParaRPr>
          </a:p>
        </p:txBody>
      </p:sp>
      <p:pic>
        <p:nvPicPr>
          <p:cNvPr id="16" name="Picture 3" descr="G:\Den4ik\11 Апрель\13 Лера патрикеева\6 Презентация\автомат сис.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2381" y="8167700"/>
            <a:ext cx="191729" cy="277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743127" y="1800052"/>
            <a:ext cx="2031184" cy="4513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endParaRPr lang="ru-RU" sz="2000" dirty="0"/>
          </a:p>
        </p:txBody>
      </p:sp>
      <p:sp>
        <p:nvSpPr>
          <p:cNvPr id="14" name="TextBox 1"/>
          <p:cNvSpPr txBox="1"/>
          <p:nvPr/>
        </p:nvSpPr>
        <p:spPr>
          <a:xfrm>
            <a:off x="209490" y="135340"/>
            <a:ext cx="10217699"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2000"/>
              <a:t>HALAL. Mattress framework</a:t>
            </a:r>
          </a:p>
        </p:txBody>
      </p:sp>
      <p:sp>
        <p:nvSpPr>
          <p:cNvPr id="18" name="TextBox 1"/>
          <p:cNvSpPr txBox="1"/>
          <p:nvPr/>
        </p:nvSpPr>
        <p:spPr>
          <a:xfrm>
            <a:off x="252386" y="484115"/>
            <a:ext cx="7476699" cy="49923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244">
                <a:solidFill>
                  <a:srgbClr val="000000"/>
                </a:solidFill>
                <a:latin typeface="Circe Light"/>
                <a:ea typeface="Circe Light"/>
                <a:cs typeface="Circe Light"/>
                <a:sym typeface="Circe Light"/>
              </a:rPr>
              <a:t>One of the most important elements of any mattress is a spring system. It determines the level of comfort for rest and recuperation during sleep</a:t>
            </a:r>
            <a:r>
              <a:rPr lang="en" sz="1400"/>
              <a:t>. </a:t>
            </a:r>
            <a:endParaRPr lang="ru-RU" sz="1244" dirty="0">
              <a:solidFill>
                <a:srgbClr val="000000"/>
              </a:solidFill>
              <a:latin typeface="Circe Light"/>
              <a:ea typeface="Circe Light"/>
              <a:cs typeface="Circe Light"/>
              <a:sym typeface="Circe Light"/>
            </a:endParaRPr>
          </a:p>
        </p:txBody>
      </p:sp>
      <p:sp>
        <p:nvSpPr>
          <p:cNvPr id="19" name="TextBox 1"/>
          <p:cNvSpPr txBox="1"/>
          <p:nvPr/>
        </p:nvSpPr>
        <p:spPr>
          <a:xfrm>
            <a:off x="249040" y="4054773"/>
            <a:ext cx="3802120" cy="256095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200" dirty="0">
                <a:solidFill>
                  <a:srgbClr val="000000"/>
                </a:solidFill>
                <a:latin typeface="Circe Light"/>
                <a:ea typeface="Circe Light"/>
                <a:cs typeface="Circe Light"/>
              </a:rPr>
              <a:t>A classical spring </a:t>
            </a:r>
            <a:r>
              <a:rPr lang="en" sz="1200" dirty="0" smtClean="0">
                <a:solidFill>
                  <a:srgbClr val="000000"/>
                </a:solidFill>
                <a:latin typeface="Circe Light"/>
                <a:ea typeface="Circe Light"/>
                <a:cs typeface="Circe Light"/>
              </a:rPr>
              <a:t>unit </a:t>
            </a:r>
            <a:r>
              <a:rPr lang="en" sz="1200" dirty="0">
                <a:solidFill>
                  <a:srgbClr val="000000"/>
                </a:solidFill>
                <a:latin typeface="Circe Light"/>
                <a:ea typeface="Circe Light"/>
                <a:cs typeface="Circe Light"/>
              </a:rPr>
              <a:t>made of interconnected 5-turn Bonnel springs. </a:t>
            </a:r>
            <a:r>
              <a:rPr lang="en" sz="1200" dirty="0" smtClean="0">
                <a:solidFill>
                  <a:srgbClr val="000000"/>
                </a:solidFill>
                <a:latin typeface="Circe Light"/>
                <a:ea typeface="Circe Light"/>
                <a:cs typeface="Circe Light"/>
              </a:rPr>
              <a:t>The unit </a:t>
            </a:r>
            <a:r>
              <a:rPr lang="en" sz="1200" dirty="0">
                <a:solidFill>
                  <a:srgbClr val="000000"/>
                </a:solidFill>
                <a:latin typeface="Circe Light"/>
                <a:ea typeface="Circe Light"/>
                <a:cs typeface="Circe Light"/>
              </a:rPr>
              <a:t>ensures </a:t>
            </a:r>
            <a:r>
              <a:rPr lang="en" sz="1200" dirty="0" smtClean="0">
                <a:solidFill>
                  <a:srgbClr val="000000"/>
                </a:solidFill>
                <a:latin typeface="Circe Light"/>
                <a:ea typeface="Circe Light"/>
                <a:cs typeface="Circe Light"/>
              </a:rPr>
              <a:t>even </a:t>
            </a:r>
            <a:r>
              <a:rPr lang="en" sz="1200" dirty="0">
                <a:solidFill>
                  <a:srgbClr val="000000"/>
                </a:solidFill>
                <a:latin typeface="Circe Light"/>
                <a:ea typeface="Circe Light"/>
                <a:cs typeface="Circe Light"/>
              </a:rPr>
              <a:t>load distribution without contact between spring coils</a:t>
            </a:r>
            <a:endParaRPr lang="en-US" sz="1200" dirty="0">
              <a:solidFill>
                <a:srgbClr val="000000"/>
              </a:solidFill>
              <a:latin typeface="Circe Light"/>
              <a:ea typeface="Circe Light"/>
              <a:cs typeface="Circe Light"/>
              <a:sym typeface="Circe Light"/>
            </a:endParaRPr>
          </a:p>
          <a:p>
            <a:pPr marL="285750" indent="-285750" rtl="0">
              <a:buFont typeface="Arial" panose="020B0604020202020204" pitchFamily="34" charset="0"/>
              <a:buChar char="•"/>
            </a:pPr>
            <a:r>
              <a:rPr lang="en" sz="1244" dirty="0">
                <a:solidFill>
                  <a:srgbClr val="000000"/>
                </a:solidFill>
                <a:latin typeface="Circe Light"/>
                <a:ea typeface="Circe Light"/>
                <a:cs typeface="Circe Light"/>
                <a:sym typeface="Circe Light"/>
              </a:rPr>
              <a:t>h </a:t>
            </a:r>
            <a:r>
              <a:rPr lang="ru-RU" sz="1244" dirty="0">
                <a:solidFill>
                  <a:srgbClr val="000000"/>
                </a:solidFill>
                <a:latin typeface="Circe Light"/>
                <a:ea typeface="Circe Light"/>
                <a:cs typeface="Circe Light"/>
                <a:sym typeface="Circe Light"/>
              </a:rPr>
              <a:t>–</a:t>
            </a:r>
            <a:r>
              <a:rPr lang="ru-RU" sz="1244" dirty="0" smtClean="0">
                <a:solidFill>
                  <a:srgbClr val="000000"/>
                </a:solidFill>
                <a:latin typeface="Circe Light"/>
                <a:ea typeface="Circe Light"/>
                <a:cs typeface="Circe Light"/>
                <a:sym typeface="Circe Light"/>
              </a:rPr>
              <a:t> </a:t>
            </a:r>
            <a:r>
              <a:rPr lang="en" sz="1244" dirty="0" smtClean="0">
                <a:solidFill>
                  <a:srgbClr val="000000"/>
                </a:solidFill>
                <a:latin typeface="Circe Light"/>
                <a:ea typeface="Circe Light"/>
                <a:cs typeface="Circe Light"/>
                <a:sym typeface="Circe Light"/>
              </a:rPr>
              <a:t>13 </a:t>
            </a:r>
            <a:r>
              <a:rPr lang="en" sz="1244" dirty="0">
                <a:solidFill>
                  <a:srgbClr val="000000"/>
                </a:solidFill>
                <a:latin typeface="Circe Light"/>
                <a:ea typeface="Circe Light"/>
                <a:cs typeface="Circe Light"/>
                <a:sym typeface="Circe Light"/>
              </a:rPr>
              <a:t>cm</a:t>
            </a:r>
          </a:p>
          <a:p>
            <a:pPr marL="285750" indent="-285750" rtl="0">
              <a:buFont typeface="Arial" panose="020B0604020202020204" pitchFamily="34" charset="0"/>
              <a:buChar char="•"/>
            </a:pPr>
            <a:r>
              <a:rPr lang="en" sz="1244" dirty="0">
                <a:solidFill>
                  <a:srgbClr val="000000"/>
                </a:solidFill>
                <a:latin typeface="Circe Light"/>
                <a:ea typeface="Circe Light"/>
                <a:cs typeface="Circe Light"/>
                <a:sym typeface="Circe Light"/>
              </a:rPr>
              <a:t>wire diam. </a:t>
            </a:r>
            <a:r>
              <a:rPr lang="en" sz="1244" dirty="0" smtClean="0">
                <a:solidFill>
                  <a:srgbClr val="000000"/>
                </a:solidFill>
                <a:latin typeface="Circe Light"/>
                <a:ea typeface="Circe Light"/>
                <a:cs typeface="Circe Light"/>
                <a:sym typeface="Circe Light"/>
              </a:rPr>
              <a:t>2.1 </a:t>
            </a:r>
            <a:r>
              <a:rPr lang="en" sz="1244" dirty="0">
                <a:solidFill>
                  <a:srgbClr val="000000"/>
                </a:solidFill>
                <a:latin typeface="Circe Light"/>
                <a:ea typeface="Circe Light"/>
                <a:cs typeface="Circe Light"/>
                <a:sym typeface="Circe Light"/>
              </a:rPr>
              <a:t>mm</a:t>
            </a:r>
          </a:p>
          <a:p>
            <a:pPr rtl="0"/>
            <a:endParaRPr lang="ru-RU" sz="1244" dirty="0">
              <a:solidFill>
                <a:srgbClr val="000000"/>
              </a:solidFill>
              <a:latin typeface="Circe Light"/>
              <a:ea typeface="Circe Light"/>
              <a:cs typeface="Circe Light"/>
              <a:sym typeface="Circe Light"/>
            </a:endParaRPr>
          </a:p>
          <a:p>
            <a:pPr rtl="0"/>
            <a:r>
              <a:rPr lang="en" sz="1244" b="1" dirty="0">
                <a:solidFill>
                  <a:srgbClr val="000000"/>
                </a:solidFill>
                <a:latin typeface="Circe Light"/>
                <a:ea typeface="Circe Light"/>
                <a:cs typeface="Circe Light"/>
                <a:sym typeface="Circe Light"/>
              </a:rPr>
              <a:t>Benefits:</a:t>
            </a:r>
          </a:p>
          <a:p>
            <a:pPr marL="285750" indent="-285750" rtl="0">
              <a:buFont typeface="Arial" panose="020B0604020202020204" pitchFamily="34" charset="0"/>
              <a:buChar char="•"/>
            </a:pPr>
            <a:r>
              <a:rPr lang="en" sz="1244" dirty="0">
                <a:solidFill>
                  <a:srgbClr val="000000"/>
                </a:solidFill>
                <a:latin typeface="Circe Light"/>
                <a:ea typeface="Circe Light"/>
                <a:cs typeface="Circe Light"/>
              </a:rPr>
              <a:t>even load distribution across the entire horizontal surface of the mattress</a:t>
            </a:r>
          </a:p>
          <a:p>
            <a:pPr marL="285750" indent="-285750" rtl="0">
              <a:buFont typeface="Arial" panose="020B0604020202020204" pitchFamily="34" charset="0"/>
              <a:buChar char="•"/>
            </a:pPr>
            <a:r>
              <a:rPr lang="en" sz="1244" dirty="0">
                <a:solidFill>
                  <a:srgbClr val="000000"/>
                </a:solidFill>
                <a:latin typeface="Circe Light"/>
                <a:ea typeface="Circe Light"/>
                <a:cs typeface="Circe Light"/>
              </a:rPr>
              <a:t>local support of the spine</a:t>
            </a:r>
          </a:p>
          <a:p>
            <a:pPr marL="285750" indent="-285750" rtl="0">
              <a:buFont typeface="Arial" panose="020B0604020202020204" pitchFamily="34" charset="0"/>
              <a:buChar char="•"/>
            </a:pPr>
            <a:r>
              <a:rPr lang="en" sz="1244" dirty="0">
                <a:solidFill>
                  <a:srgbClr val="000000"/>
                </a:solidFill>
                <a:latin typeface="Circe Light"/>
                <a:ea typeface="Circe Light"/>
                <a:cs typeface="Circe Light"/>
              </a:rPr>
              <a:t>perfect ventilation and hygiene</a:t>
            </a:r>
            <a:endParaRPr lang="ru-RU" sz="1244" dirty="0">
              <a:solidFill>
                <a:srgbClr val="000000"/>
              </a:solidFill>
              <a:latin typeface="Circe Light"/>
              <a:ea typeface="Circe Light"/>
              <a:cs typeface="Circe Light"/>
              <a:sym typeface="Circe Light"/>
            </a:endParaRPr>
          </a:p>
          <a:p>
            <a:pPr rtl="0"/>
            <a:endParaRPr lang="en-US" sz="1244" dirty="0">
              <a:solidFill>
                <a:srgbClr val="000000"/>
              </a:solidFill>
              <a:latin typeface="Circe Light"/>
              <a:ea typeface="Circe Light"/>
              <a:cs typeface="Circe Light"/>
              <a:sym typeface="Circe Light"/>
            </a:endParaRPr>
          </a:p>
          <a:p>
            <a:pPr rtl="0"/>
            <a:endParaRPr lang="ru-RU" sz="1244" dirty="0">
              <a:solidFill>
                <a:srgbClr val="000000"/>
              </a:solidFill>
              <a:latin typeface="Circe Light"/>
              <a:ea typeface="Circe Light"/>
              <a:cs typeface="Circe Light"/>
              <a:sym typeface="Circe Light"/>
            </a:endParaRPr>
          </a:p>
        </p:txBody>
      </p:sp>
      <p:sp>
        <p:nvSpPr>
          <p:cNvPr id="22" name="TextBox 1"/>
          <p:cNvSpPr txBox="1"/>
          <p:nvPr/>
        </p:nvSpPr>
        <p:spPr>
          <a:xfrm>
            <a:off x="252386" y="3766946"/>
            <a:ext cx="3367114"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400" b="1">
                <a:solidFill>
                  <a:schemeClr val="accent1">
                    <a:lumMod val="75000"/>
                  </a:schemeClr>
                </a:solidFill>
                <a:latin typeface="Circe Light"/>
                <a:ea typeface="Circe Light"/>
                <a:cs typeface="Circe Light"/>
                <a:sym typeface="Circe Light"/>
              </a:rPr>
              <a:t>Bonnel</a:t>
            </a:r>
            <a:r>
              <a:rPr lang="en" sz="1400">
                <a:solidFill>
                  <a:schemeClr val="accent1">
                    <a:lumMod val="75000"/>
                  </a:schemeClr>
                </a:solidFill>
                <a:latin typeface="Circe Light"/>
                <a:ea typeface="Circe Light"/>
                <a:cs typeface="Circe Light"/>
                <a:sym typeface="Circe Light"/>
              </a:rPr>
              <a:t> Spring System </a:t>
            </a:r>
          </a:p>
        </p:txBody>
      </p:sp>
      <p:sp>
        <p:nvSpPr>
          <p:cNvPr id="23" name="TextBox 1"/>
          <p:cNvSpPr txBox="1"/>
          <p:nvPr/>
        </p:nvSpPr>
        <p:spPr>
          <a:xfrm>
            <a:off x="5638775" y="3768869"/>
            <a:ext cx="2930849"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400" b="1">
                <a:solidFill>
                  <a:schemeClr val="accent1">
                    <a:lumMod val="75000"/>
                  </a:schemeClr>
                </a:solidFill>
                <a:latin typeface="Circe Light"/>
                <a:ea typeface="Circe Light"/>
                <a:cs typeface="Circe Light"/>
                <a:sym typeface="Circe Light"/>
              </a:rPr>
              <a:t>Pocket</a:t>
            </a:r>
            <a:r>
              <a:rPr lang="en" sz="1400">
                <a:solidFill>
                  <a:schemeClr val="accent1">
                    <a:lumMod val="75000"/>
                  </a:schemeClr>
                </a:solidFill>
                <a:latin typeface="Circe Light"/>
                <a:ea typeface="Circe Light"/>
                <a:cs typeface="Circe Light"/>
                <a:sym typeface="Circe Light"/>
              </a:rPr>
              <a:t> Spring System</a:t>
            </a:r>
            <a:endParaRPr lang="ru-RU" sz="1400" b="1" dirty="0">
              <a:solidFill>
                <a:schemeClr val="accent1">
                  <a:lumMod val="75000"/>
                </a:schemeClr>
              </a:solidFill>
              <a:latin typeface="Circe Light"/>
              <a:ea typeface="Circe Light"/>
              <a:cs typeface="Circe Light"/>
              <a:sym typeface="Circe Light"/>
            </a:endParaRPr>
          </a:p>
        </p:txBody>
      </p:sp>
      <p:sp>
        <p:nvSpPr>
          <p:cNvPr id="24" name="TextBox 1"/>
          <p:cNvSpPr txBox="1"/>
          <p:nvPr/>
        </p:nvSpPr>
        <p:spPr>
          <a:xfrm>
            <a:off x="4307316" y="4047834"/>
            <a:ext cx="5272619" cy="29438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rtlCol="0">
            <a:spAutoFit/>
          </a:bodyPr>
          <a:lstStyle>
            <a:lvl1pPr>
              <a:defRPr sz="3600">
                <a:solidFill>
                  <a:schemeClr val="accent1"/>
                </a:solidFill>
                <a:latin typeface="Circe"/>
                <a:ea typeface="Circe"/>
                <a:cs typeface="Circe"/>
                <a:sym typeface="Circe"/>
              </a:defRPr>
            </a:lvl1pPr>
          </a:lstStyle>
          <a:p>
            <a:pPr rtl="0"/>
            <a:r>
              <a:rPr lang="en" sz="1200" dirty="0">
                <a:solidFill>
                  <a:srgbClr val="000000"/>
                </a:solidFill>
                <a:latin typeface="Circe Light"/>
                <a:ea typeface="Circe Light"/>
                <a:cs typeface="Circe Light"/>
              </a:rPr>
              <a:t>A spring </a:t>
            </a:r>
            <a:r>
              <a:rPr lang="en" sz="1200" dirty="0" smtClean="0">
                <a:solidFill>
                  <a:srgbClr val="000000"/>
                </a:solidFill>
                <a:latin typeface="Circe Light"/>
                <a:ea typeface="Circe Light"/>
                <a:cs typeface="Circe Light"/>
              </a:rPr>
              <a:t>unit </a:t>
            </a:r>
            <a:r>
              <a:rPr lang="en" sz="1200" dirty="0">
                <a:solidFill>
                  <a:srgbClr val="000000"/>
                </a:solidFill>
                <a:latin typeface="Circe Light"/>
                <a:ea typeface="Circe Light"/>
                <a:cs typeface="Circe Light"/>
              </a:rPr>
              <a:t>consists of cylindrical springs each placed in an enclosed pocket. Compression of each spring in a </a:t>
            </a:r>
            <a:r>
              <a:rPr lang="en" sz="1200" dirty="0" smtClean="0">
                <a:solidFill>
                  <a:srgbClr val="000000"/>
                </a:solidFill>
                <a:latin typeface="Circe Light"/>
                <a:ea typeface="Circe Light"/>
                <a:cs typeface="Circe Light"/>
              </a:rPr>
              <a:t>unit </a:t>
            </a:r>
            <a:r>
              <a:rPr lang="en" sz="1200" dirty="0">
                <a:solidFill>
                  <a:srgbClr val="000000"/>
                </a:solidFill>
                <a:latin typeface="Circe Light"/>
                <a:ea typeface="Circe Light"/>
                <a:cs typeface="Circe Light"/>
              </a:rPr>
              <a:t>occurs independently of adjacent springs</a:t>
            </a:r>
          </a:p>
          <a:p>
            <a:pPr marL="285750" indent="-285750" rtl="0">
              <a:buFont typeface="Arial" panose="020B0604020202020204" pitchFamily="34" charset="0"/>
              <a:buChar char="•"/>
            </a:pPr>
            <a:r>
              <a:rPr lang="en" sz="1244" dirty="0">
                <a:solidFill>
                  <a:srgbClr val="000000"/>
                </a:solidFill>
                <a:latin typeface="Circe Light"/>
                <a:ea typeface="Circe Light"/>
                <a:cs typeface="Circe Light"/>
                <a:sym typeface="Circe Light"/>
              </a:rPr>
              <a:t>h </a:t>
            </a:r>
            <a:r>
              <a:rPr lang="ru-RU" sz="1244" dirty="0" smtClean="0">
                <a:solidFill>
                  <a:srgbClr val="000000"/>
                </a:solidFill>
                <a:latin typeface="Circe Light"/>
                <a:ea typeface="Circe Light"/>
                <a:cs typeface="Circe Light"/>
                <a:sym typeface="Circe Light"/>
              </a:rPr>
              <a:t>–</a:t>
            </a:r>
            <a:r>
              <a:rPr lang="en" sz="1244" dirty="0" smtClean="0">
                <a:solidFill>
                  <a:srgbClr val="000000"/>
                </a:solidFill>
                <a:latin typeface="Circe Light"/>
                <a:ea typeface="Circe Light"/>
                <a:cs typeface="Circe Light"/>
                <a:sym typeface="Circe Light"/>
              </a:rPr>
              <a:t> </a:t>
            </a:r>
            <a:r>
              <a:rPr lang="en" sz="1244" dirty="0">
                <a:solidFill>
                  <a:srgbClr val="000000"/>
                </a:solidFill>
                <a:latin typeface="Circe Light"/>
                <a:ea typeface="Circe Light"/>
                <a:cs typeface="Circe Light"/>
                <a:sym typeface="Circe Light"/>
              </a:rPr>
              <a:t>12 cm (wire diam. 1.7 mm)</a:t>
            </a:r>
            <a:endParaRPr lang="ru-RU" sz="1244" dirty="0">
              <a:solidFill>
                <a:srgbClr val="000000"/>
              </a:solidFill>
              <a:latin typeface="Circe Light"/>
              <a:ea typeface="Circe Light"/>
              <a:cs typeface="Circe Light"/>
              <a:sym typeface="Circe Light"/>
            </a:endParaRPr>
          </a:p>
          <a:p>
            <a:pPr marL="285750" indent="-285750" rtl="0">
              <a:buFont typeface="Arial" panose="020B0604020202020204" pitchFamily="34" charset="0"/>
              <a:buChar char="•"/>
            </a:pPr>
            <a:r>
              <a:rPr lang="en" sz="1244" dirty="0">
                <a:solidFill>
                  <a:srgbClr val="000000"/>
                </a:solidFill>
                <a:latin typeface="Circe Light"/>
                <a:ea typeface="Circe Light"/>
                <a:cs typeface="Circe Light"/>
                <a:sym typeface="Circe Light"/>
              </a:rPr>
              <a:t>h </a:t>
            </a:r>
            <a:r>
              <a:rPr lang="ru-RU" sz="1244" dirty="0" smtClean="0">
                <a:solidFill>
                  <a:srgbClr val="000000"/>
                </a:solidFill>
                <a:latin typeface="Circe Light"/>
                <a:ea typeface="Circe Light"/>
                <a:cs typeface="Circe Light"/>
                <a:sym typeface="Circe Light"/>
              </a:rPr>
              <a:t>– </a:t>
            </a:r>
            <a:r>
              <a:rPr lang="en" sz="1244" dirty="0" smtClean="0">
                <a:solidFill>
                  <a:srgbClr val="000000"/>
                </a:solidFill>
                <a:latin typeface="Circe Light"/>
                <a:ea typeface="Circe Light"/>
                <a:cs typeface="Circe Light"/>
                <a:sym typeface="Circe Light"/>
              </a:rPr>
              <a:t>15 </a:t>
            </a:r>
            <a:r>
              <a:rPr lang="en" sz="1244" dirty="0">
                <a:solidFill>
                  <a:srgbClr val="000000"/>
                </a:solidFill>
                <a:latin typeface="Circe Light"/>
                <a:ea typeface="Circe Light"/>
                <a:cs typeface="Circe Light"/>
                <a:sym typeface="Circe Light"/>
              </a:rPr>
              <a:t>cm, 18 cm (wire diam. 1.9 mm)</a:t>
            </a:r>
            <a:endParaRPr lang="ru-RU" sz="1244" dirty="0">
              <a:solidFill>
                <a:srgbClr val="000000"/>
              </a:solidFill>
              <a:latin typeface="Circe Light"/>
              <a:ea typeface="Circe Light"/>
              <a:cs typeface="Circe Light"/>
              <a:sym typeface="Circe Light"/>
            </a:endParaRPr>
          </a:p>
          <a:p>
            <a:pPr rtl="0"/>
            <a:endParaRPr lang="ru-RU" sz="1244" dirty="0">
              <a:solidFill>
                <a:srgbClr val="000000"/>
              </a:solidFill>
              <a:latin typeface="Circe Light"/>
              <a:ea typeface="Circe Light"/>
              <a:cs typeface="Circe Light"/>
              <a:sym typeface="Circe Light"/>
            </a:endParaRPr>
          </a:p>
          <a:p>
            <a:pPr rtl="0"/>
            <a:r>
              <a:rPr lang="en" sz="1244" b="1" dirty="0">
                <a:solidFill>
                  <a:srgbClr val="000000"/>
                </a:solidFill>
                <a:latin typeface="Circe Light"/>
                <a:ea typeface="Circe Light"/>
                <a:cs typeface="Circe Light"/>
                <a:sym typeface="Circe Light"/>
              </a:rPr>
              <a:t>Benefits:</a:t>
            </a:r>
          </a:p>
          <a:p>
            <a:pPr marL="285750" indent="-285750" rtl="0">
              <a:buFont typeface="Arial" panose="020B0604020202020204" pitchFamily="34" charset="0"/>
              <a:buChar char="•"/>
            </a:pPr>
            <a:r>
              <a:rPr lang="en" sz="1244" dirty="0">
                <a:solidFill>
                  <a:srgbClr val="000000"/>
                </a:solidFill>
                <a:latin typeface="Circe Light"/>
                <a:ea typeface="Circe Light"/>
                <a:cs typeface="Circe Light"/>
                <a:sym typeface="Circe Light"/>
              </a:rPr>
              <a:t>anatomical spine support</a:t>
            </a:r>
          </a:p>
          <a:p>
            <a:pPr marL="285750" indent="-285750" rtl="0">
              <a:buFont typeface="Arial" panose="020B0604020202020204" pitchFamily="34" charset="0"/>
              <a:buChar char="•"/>
            </a:pPr>
            <a:r>
              <a:rPr lang="en" sz="1244" dirty="0">
                <a:solidFill>
                  <a:srgbClr val="000000"/>
                </a:solidFill>
                <a:latin typeface="Circe Light"/>
                <a:ea typeface="Circe Light"/>
                <a:cs typeface="Circe Light"/>
              </a:rPr>
              <a:t>guarantee of point elasticity and correct distribution of human body load</a:t>
            </a:r>
          </a:p>
          <a:p>
            <a:pPr marL="285750" indent="-285750" rtl="0">
              <a:buFont typeface="Arial" panose="020B0604020202020204" pitchFamily="34" charset="0"/>
              <a:buChar char="•"/>
            </a:pPr>
            <a:r>
              <a:rPr lang="en" sz="1244" dirty="0">
                <a:solidFill>
                  <a:srgbClr val="000000"/>
                </a:solidFill>
                <a:latin typeface="Circe Light"/>
                <a:ea typeface="Circe Light"/>
                <a:cs typeface="Circe Light"/>
              </a:rPr>
              <a:t>the spine assumes its natural position</a:t>
            </a:r>
          </a:p>
          <a:p>
            <a:pPr marL="285750" indent="-285750" rtl="0">
              <a:buFont typeface="Arial" panose="020B0604020202020204" pitchFamily="34" charset="0"/>
              <a:buChar char="•"/>
            </a:pPr>
            <a:r>
              <a:rPr lang="en" sz="1244" dirty="0">
                <a:solidFill>
                  <a:srgbClr val="000000"/>
                </a:solidFill>
                <a:latin typeface="Circe Light"/>
                <a:ea typeface="Circe Light"/>
                <a:cs typeface="Circe Light"/>
                <a:sym typeface="Circe Light"/>
              </a:rPr>
              <a:t>reduction of muscle tension</a:t>
            </a:r>
          </a:p>
          <a:p>
            <a:pPr marL="285750" indent="-285750" rtl="0">
              <a:buFont typeface="Arial" panose="020B0604020202020204" pitchFamily="34" charset="0"/>
              <a:buChar char="•"/>
            </a:pPr>
            <a:endParaRPr lang="ru-RU" sz="1244" dirty="0">
              <a:solidFill>
                <a:srgbClr val="000000"/>
              </a:solidFill>
              <a:latin typeface="Circe Light"/>
              <a:ea typeface="Circe Light"/>
              <a:cs typeface="Circe Light"/>
              <a:sym typeface="Circe Light"/>
            </a:endParaRPr>
          </a:p>
          <a:p>
            <a:pPr rtl="0"/>
            <a:endParaRPr lang="en-US" sz="1244" dirty="0">
              <a:solidFill>
                <a:srgbClr val="000000"/>
              </a:solidFill>
              <a:latin typeface="Circe Light"/>
              <a:ea typeface="Circe Light"/>
              <a:cs typeface="Circe Light"/>
              <a:sym typeface="Circe Light"/>
            </a:endParaRPr>
          </a:p>
          <a:p>
            <a:pPr rtl="0"/>
            <a:endParaRPr lang="ru-RU" sz="1244" dirty="0">
              <a:solidFill>
                <a:srgbClr val="000000"/>
              </a:solidFill>
              <a:latin typeface="Circe Light"/>
              <a:ea typeface="Circe Light"/>
              <a:cs typeface="Circe Light"/>
              <a:sym typeface="Circe Light"/>
            </a:endParaRPr>
          </a:p>
        </p:txBody>
      </p:sp>
      <p:pic>
        <p:nvPicPr>
          <p:cNvPr id="11266" name="Picture 2" descr="C:\Users\ASUS\Desktop\tyhujki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727" y="986150"/>
            <a:ext cx="8256588" cy="2786062"/>
          </a:xfrm>
          <a:prstGeom prst="rect">
            <a:avLst/>
          </a:prstGeom>
          <a:noFill/>
          <a:extLst>
            <a:ext uri="{909E8E84-426E-40DD-AFC4-6F175D3DCCD1}">
              <a14:hiddenFill xmlns:a14="http://schemas.microsoft.com/office/drawing/2010/main">
                <a:solidFill>
                  <a:srgbClr val="FFFFFF"/>
                </a:solidFill>
              </a14:hiddenFill>
            </a:ext>
          </a:extLst>
        </p:spPr>
      </p:pic>
      <p:sp>
        <p:nvSpPr>
          <p:cNvPr id="125" name="Овал 11"/>
          <p:cNvSpPr/>
          <p:nvPr/>
        </p:nvSpPr>
        <p:spPr>
          <a:xfrm>
            <a:off x="-1996095" y="1585447"/>
            <a:ext cx="4316602" cy="5989854"/>
          </a:xfrm>
          <a:custGeom>
            <a:avLst/>
            <a:gdLst/>
            <a:ahLst/>
            <a:cxnLst>
              <a:cxn ang="0">
                <a:pos x="wd2" y="hd2"/>
              </a:cxn>
              <a:cxn ang="5400000">
                <a:pos x="wd2" y="hd2"/>
              </a:cxn>
              <a:cxn ang="10800000">
                <a:pos x="wd2" y="hd2"/>
              </a:cxn>
              <a:cxn ang="16200000">
                <a:pos x="wd2" y="hd2"/>
              </a:cxn>
            </a:cxnLst>
            <a:rect l="0" t="0" r="r" b="b"/>
            <a:pathLst>
              <a:path w="20675" h="20017" extrusionOk="0">
                <a:moveTo>
                  <a:pt x="5" y="0"/>
                </a:moveTo>
                <a:cubicBezTo>
                  <a:pt x="3229" y="3146"/>
                  <a:pt x="9223" y="5096"/>
                  <a:pt x="12478" y="6129"/>
                </a:cubicBezTo>
                <a:cubicBezTo>
                  <a:pt x="15734" y="7161"/>
                  <a:pt x="19963" y="7708"/>
                  <a:pt x="20632" y="12817"/>
                </a:cubicBezTo>
                <a:cubicBezTo>
                  <a:pt x="21423" y="17163"/>
                  <a:pt x="11050" y="21600"/>
                  <a:pt x="7612" y="19464"/>
                </a:cubicBezTo>
                <a:cubicBezTo>
                  <a:pt x="4174" y="17328"/>
                  <a:pt x="-177" y="2159"/>
                  <a:pt x="5" y="0"/>
                </a:cubicBezTo>
                <a:close/>
              </a:path>
            </a:pathLst>
          </a:custGeom>
          <a:gradFill>
            <a:gsLst>
              <a:gs pos="0">
                <a:schemeClr val="accent1">
                  <a:alpha val="5000"/>
                </a:schemeClr>
              </a:gs>
              <a:gs pos="100000">
                <a:schemeClr val="accent1">
                  <a:alpha val="10000"/>
                </a:schemeClr>
              </a:gs>
            </a:gsLst>
            <a:path path="circle">
              <a:fillToRect l="37721" t="-19636" r="62278" b="119636"/>
            </a:path>
          </a:gradFill>
          <a:ln w="12700">
            <a:miter lim="400000"/>
          </a:ln>
        </p:spPr>
        <p:txBody>
          <a:bodyPr lIns="45719" rIns="45719" rtlCol="0" anchor="ctr"/>
          <a:lstStyle/>
          <a:p>
            <a:pPr algn="ctr" rtl="0">
              <a:defRPr>
                <a:solidFill>
                  <a:srgbClr val="FFFFFF"/>
                </a:solidFill>
              </a:defRPr>
            </a:pPr>
            <a:endParaRPr dirty="0"/>
          </a:p>
        </p:txBody>
      </p:sp>
      <p:pic>
        <p:nvPicPr>
          <p:cNvPr id="17" name="Рисунок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3897" y="137422"/>
            <a:ext cx="2698104" cy="6822252"/>
          </a:xfrm>
          <a:prstGeom prst="rect">
            <a:avLst/>
          </a:prstGeom>
        </p:spPr>
      </p:pic>
    </p:spTree>
    <p:extLst>
      <p:ext uri="{BB962C8B-B14F-4D97-AF65-F5344CB8AC3E}">
        <p14:creationId xmlns:p14="http://schemas.microsoft.com/office/powerpoint/2010/main" val="13648479"/>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rgbClr val="000000"/>
      </a:dk1>
      <a:lt1>
        <a:srgbClr val="FFFFFF"/>
      </a:lt1>
      <a:dk2>
        <a:srgbClr val="A7A7A7"/>
      </a:dk2>
      <a:lt2>
        <a:srgbClr val="535353"/>
      </a:lt2>
      <a:accent1>
        <a:srgbClr val="00BFB3"/>
      </a:accent1>
      <a:accent2>
        <a:srgbClr val="EF426F"/>
      </a:accent2>
      <a:accent3>
        <a:srgbClr val="A5A5A5"/>
      </a:accent3>
      <a:accent4>
        <a:srgbClr val="FFC000"/>
      </a:accent4>
      <a:accent5>
        <a:srgbClr val="5B9BD5"/>
      </a:accent5>
      <a:accent6>
        <a:srgbClr val="70AD47"/>
      </a:accent6>
      <a:hlink>
        <a:srgbClr val="0000FF"/>
      </a:hlink>
      <a:folHlink>
        <a:srgbClr val="FF00FF"/>
      </a:folHlink>
    </a:clrScheme>
    <a:fontScheme name="Тема Office">
      <a:majorFont>
        <a:latin typeface="Calibri"/>
        <a:ea typeface="Calibri"/>
        <a:cs typeface="Calibri"/>
      </a:majorFont>
      <a:minorFont>
        <a:latin typeface="Helvetica"/>
        <a:ea typeface="Helvetica"/>
        <a:cs typeface="Helvetica"/>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irce Light"/>
            <a:ea typeface="Circe Light"/>
            <a:cs typeface="Circe Light"/>
            <a:sym typeface="Circ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irce Light"/>
            <a:ea typeface="Circe Light"/>
            <a:cs typeface="Circe Light"/>
            <a:sym typeface="Circ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Тема Office">
  <a:themeElements>
    <a:clrScheme name="Тема Office">
      <a:dk1>
        <a:srgbClr val="000000"/>
      </a:dk1>
      <a:lt1>
        <a:srgbClr val="FFFFFF"/>
      </a:lt1>
      <a:dk2>
        <a:srgbClr val="A7A7A7"/>
      </a:dk2>
      <a:lt2>
        <a:srgbClr val="535353"/>
      </a:lt2>
      <a:accent1>
        <a:srgbClr val="00BFB3"/>
      </a:accent1>
      <a:accent2>
        <a:srgbClr val="EF426F"/>
      </a:accent2>
      <a:accent3>
        <a:srgbClr val="A5A5A5"/>
      </a:accent3>
      <a:accent4>
        <a:srgbClr val="FFC000"/>
      </a:accent4>
      <a:accent5>
        <a:srgbClr val="5B9BD5"/>
      </a:accent5>
      <a:accent6>
        <a:srgbClr val="70AD47"/>
      </a:accent6>
      <a:hlink>
        <a:srgbClr val="0000FF"/>
      </a:hlink>
      <a:folHlink>
        <a:srgbClr val="FF00FF"/>
      </a:folHlink>
    </a:clrScheme>
    <a:fontScheme name="Тема Office">
      <a:majorFont>
        <a:latin typeface="Calibri"/>
        <a:ea typeface="Calibri"/>
        <a:cs typeface="Calibri"/>
      </a:majorFont>
      <a:minorFont>
        <a:latin typeface="Helvetica"/>
        <a:ea typeface="Helvetica"/>
        <a:cs typeface="Helvetica"/>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irce Light"/>
            <a:ea typeface="Circe Light"/>
            <a:cs typeface="Circe Light"/>
            <a:sym typeface="Circ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irce Light"/>
            <a:ea typeface="Circe Light"/>
            <a:cs typeface="Circe Light"/>
            <a:sym typeface="Circ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29660</TotalTime>
  <Words>2469</Words>
  <Application>Microsoft Office PowerPoint</Application>
  <PresentationFormat>Широкоэкранный</PresentationFormat>
  <Paragraphs>575</Paragraphs>
  <Slides>28</Slides>
  <Notes>23</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28</vt:i4>
      </vt:variant>
    </vt:vector>
  </HeadingPairs>
  <TitlesOfParts>
    <vt:vector size="37" baseType="lpstr">
      <vt:lpstr>Arial</vt:lpstr>
      <vt:lpstr>Calibri</vt:lpstr>
      <vt:lpstr>Circe</vt:lpstr>
      <vt:lpstr>Circe Light</vt:lpstr>
      <vt:lpstr>Helvetica (Основной текст)</vt:lpstr>
      <vt:lpstr>Times New Roman</vt:lpstr>
      <vt:lpstr>TT Norms</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Корчагова Елена Михайловна</dc:creator>
  <cp:lastModifiedBy>Дубровина Полина Владимировна</cp:lastModifiedBy>
  <cp:revision>359</cp:revision>
  <dcterms:modified xsi:type="dcterms:W3CDTF">2022-01-27T13:33:33Z</dcterms:modified>
</cp:coreProperties>
</file>